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956" r:id="rId1"/>
    <p:sldMasterId id="2147483806" r:id="rId2"/>
    <p:sldMasterId id="2147483949" r:id="rId3"/>
  </p:sldMasterIdLst>
  <p:notesMasterIdLst>
    <p:notesMasterId r:id="rId20"/>
  </p:notesMasterIdLst>
  <p:handoutMasterIdLst>
    <p:handoutMasterId r:id="rId21"/>
  </p:handoutMasterIdLst>
  <p:sldIdLst>
    <p:sldId id="361" r:id="rId4"/>
    <p:sldId id="520" r:id="rId5"/>
    <p:sldId id="526" r:id="rId6"/>
    <p:sldId id="379" r:id="rId7"/>
    <p:sldId id="371" r:id="rId8"/>
    <p:sldId id="362" r:id="rId9"/>
    <p:sldId id="364" r:id="rId10"/>
    <p:sldId id="372" r:id="rId11"/>
    <p:sldId id="373" r:id="rId12"/>
    <p:sldId id="355" r:id="rId13"/>
    <p:sldId id="303" r:id="rId14"/>
    <p:sldId id="354" r:id="rId15"/>
    <p:sldId id="334" r:id="rId16"/>
    <p:sldId id="335" r:id="rId17"/>
    <p:sldId id="377" r:id="rId18"/>
    <p:sldId id="314" r:id="rId19"/>
  </p:sldIdLst>
  <p:sldSz cx="12192000" cy="6858000"/>
  <p:notesSz cx="6797675" cy="9926638"/>
  <p:embeddedFontLst>
    <p:embeddedFont>
      <p:font typeface="Tahoma" panose="020B0604030504040204" pitchFamily="34" charset="0"/>
      <p:regular r:id="rId22"/>
      <p:bold r:id="rId23"/>
    </p:embeddedFont>
    <p:embeddedFont>
      <p:font typeface="Roboto Light" panose="020B060402020202020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Roboto Light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3163"/>
    <a:srgbClr val="CFD6E3"/>
    <a:srgbClr val="0066CC"/>
    <a:srgbClr val="00CC66"/>
    <a:srgbClr val="CC6600"/>
    <a:srgbClr val="FFCC00"/>
    <a:srgbClr val="FF9900"/>
    <a:srgbClr val="00CC00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0031" autoAdjust="0"/>
  </p:normalViewPr>
  <p:slideViewPr>
    <p:cSldViewPr>
      <p:cViewPr varScale="1">
        <p:scale>
          <a:sx n="92" d="100"/>
          <a:sy n="92" d="100"/>
        </p:scale>
        <p:origin x="11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6"/>
    </p:cViewPr>
  </p:sorterViewPr>
  <p:notesViewPr>
    <p:cSldViewPr>
      <p:cViewPr>
        <p:scale>
          <a:sx n="120" d="100"/>
          <a:sy n="120" d="100"/>
        </p:scale>
        <p:origin x="3066" y="-122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Владимир Каменецкий.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BE1C18B0-D136-4870-9725-871FFAA2B4D0}" type="datetime1">
              <a:rPr lang="ru-RU" smtClean="0"/>
              <a:t>28.09.2022</a:t>
            </a:fld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Единый семинар. 7 октября.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9A99D2-72DA-44B6-99D0-76C74C1A0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67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28C42F-A760-4E2F-9608-46A4BED3F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741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|  25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5BB9-079E-AE4A-BFBE-00478FCE94C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9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8C42F-A760-4E2F-9608-46A4BED3F2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9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На рынке программ 1С представлено большое количество решений как типовых, так отраслевых и специализированных. Выбор перед Вами огромный.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Продукт на рынке с 2014 г. Имеет свою проектную команду (разработчики, методологи и аналитики), что гарантирует постоянное развитие и поддержку системы;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Отсутствие лицензирования рабочих мест существенно сокращает Ваши расходы на обслуживание системы;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Имеет сертификат «</a:t>
            </a:r>
            <a:r>
              <a:rPr lang="en-US" dirty="0"/>
              <a:t>1C:</a:t>
            </a:r>
            <a:r>
              <a:rPr lang="ru-RU" dirty="0"/>
              <a:t>Совместимо!». Это значит, что продукт: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полностью соответствует всем стандартам и требованиям 1С;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подтвердил высокое качество исполнения и удобство работы;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стабильно и корректно работает с другими программными решениями на базе «1С:Предприятие» (начиная с платформы 8.2.16);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Имеет гибкие пользовательские настройки, адаптируется под Ваши бизнес-процессы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8C42F-A760-4E2F-9608-46A4BED3F2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5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8C42F-A760-4E2F-9608-46A4BED3F28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7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Уникальная – для конкретной организации, группы компаний,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28C42F-A760-4E2F-9608-46A4BED3F2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0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Или, к примеру, у Вас несколько магазинов, для каждого Вы закупаете товар. Часто наблюдаем ситуацию, когда у Заказчика есть отдельные идентичные статьи под каждый магазин: закупка товара Магазин 1, Закупка товара магазин 2 и т.д. Более оптимально будет создать 1 статью Закупка товара и настроить в ней аналитику Магазин: в этом случае у Вас существенно сократится справочник статей бюджетов, при открытии новой торговой точки, вам не придется создавать новую статью, включать ее в бюджет. Достаточно создать новое значение аналитики «Магазин».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8C42F-A760-4E2F-9608-46A4BED3F2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2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28C42F-A760-4E2F-9608-46A4BED3F2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9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Вами стоит задача по автоматизации бюджетирования, потому как </a:t>
            </a:r>
            <a:r>
              <a:rPr lang="ru-RU" dirty="0" err="1"/>
              <a:t>бюджетировать</a:t>
            </a:r>
            <a:r>
              <a:rPr lang="ru-RU" dirty="0"/>
              <a:t> в </a:t>
            </a:r>
            <a:r>
              <a:rPr lang="en-US" dirty="0"/>
              <a:t>Excel </a:t>
            </a:r>
            <a:r>
              <a:rPr lang="ru-RU" dirty="0"/>
              <a:t>или на листочке сил уже никаких нет.</a:t>
            </a:r>
          </a:p>
          <a:p>
            <a:r>
              <a:rPr lang="ru-RU" dirty="0"/>
              <a:t>С чего же начать? Вот тут нужно остановиться и понять: в каком состоянии у Вас находится методология бюджетирования. Если ее у Вас нет от слова «совсем», то стоит ее разработать до начала работ по автоматизации. Автоматизация процесса бюджетирования, по сути, сводится к тому, что Вы переносите имеющуюся у вас бюджетную модель в систему, создаете формы для ввода планов, настраиваете правила получения факта, получаете отчетность. Т.е. пока у Вас отсутствует методология бюджетирования переносить в систему Вам нечего.  Этот принцип работает для любых систем, будь то Финансы 360 / специализированные решения наших коллег из других компаний или типовые решения от фирмы 1С. </a:t>
            </a:r>
          </a:p>
          <a:p>
            <a:r>
              <a:rPr lang="ru-RU" dirty="0"/>
              <a:t>Если же методология бюджетирования у Вас имеется (в том или ином виде), то до начала автоматизации рекомендуем: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Провести Ревизию статей бюджетов </a:t>
            </a:r>
            <a:r>
              <a:rPr lang="ru-RU" dirty="0"/>
              <a:t>– сформировать единый перечень статей бюджетов для группы компаний, минимизация количества статей бюджетов (например объединение нескольких идентичных статей, таких как оплата за ручки ; приобретение скоросшивателей; покупка ножниц – в одну статью «Оплата </a:t>
            </a:r>
            <a:r>
              <a:rPr lang="ru-RU" dirty="0" err="1"/>
              <a:t>канц.товаров</a:t>
            </a:r>
            <a:r>
              <a:rPr lang="ru-RU" dirty="0"/>
              <a:t>» с расшифровкой этой статьи до нужных Вам аналитик - понятно, что пример утрирован, но главное, что он отражает смысл: в большинстве случаев действует правило: чем меньше у Вас статей бюджетов, тем проще эти бюджеты администрировать).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Актуализация структуры бюджетов </a:t>
            </a:r>
            <a:r>
              <a:rPr lang="ru-RU" dirty="0"/>
              <a:t>– возможно у вас в бюджетах до сих пор остались не используемые с прошлых лет статьи, которые бесполезным шлейфом тянутся из года в год. Проанализируйте состав бюджетов и приведите его к нужному Вам сейчас виду.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Проверка состава бюджетной модели </a:t>
            </a:r>
            <a:r>
              <a:rPr lang="ru-RU" dirty="0"/>
              <a:t>– по аналогии с актуализацией структуры бюджетов: все ли бюджеты вы используете? Возможно какие-то бюджеты уже давно подлежат объединению или наоборот выделению в рамках Вашей текущей бюджетной модели.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Наличие четких алгоритмов (правил) получения факта и распределения фактических данных по аналитикам</a:t>
            </a:r>
            <a:r>
              <a:rPr lang="ru-RU" dirty="0"/>
              <a:t> – прежде чем получить в отчетах фактические данные необходимо понимать, откуда система получит эти данные. Для этого Вам и требуется сформулировать правила получения факта в разрезе нужных вам аналитик.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Разработанные формы отчетности</a:t>
            </a:r>
            <a:r>
              <a:rPr lang="ru-RU" dirty="0"/>
              <a:t> – итогом нашей с Вами работы по автоматизации бюджетирования должны стать отчеты, которые будут, с одной стороны понятны собственнику, с другой стороны должны легко администрироваться (иметь возможность выводить данные с разной степенью детализации, вплоть до документа-регистратора, группировать данные нужным нам образом, выводиться максимально оперативно). Т.е. если Вы понимаете какой конечный результат хотите видеть в отчетности – считайте, что методологию бюджетирования Вы победили. Под формат отчетности, в итоге, и будут подстраиваться Ваши статьи / бюджеты и бюджетные модели.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Вот моменты, с которых стоит начать работу по автоматизации бюджетирования. Этот список не полный, но основные вопросы, над которыми Вам стоит подумать мной обозначены.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Не всегда у Заказчика есть возможность самостоятельно поставить/скорректировать методологию бюджетирования: в силу ограниченного количества времени/трудовых ресурсов. В таком случае к методологическим работам подключаемся мы: или берем на себя некоторую часть  работ или оказываем методологические услуги, полностью покрывающие потребность в постановке/корректировке методологии бюджетирования.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26B1B0F-4F6F-4D95-83A8-CA2414DA0F69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8C42F-A760-4E2F-9608-46A4BED3F28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5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b-vnedr.ru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0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16400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6AD0796-C882-9F4F-A4F9-D4DE2CBD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3" y="2708275"/>
            <a:ext cx="11522211" cy="1441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(это обложка для защиты КП у заказчика)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й рисунок или ик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/>
              <a:t>Заголовок в одну или две строки + список + маленький рисунок или иконка</a:t>
            </a:r>
            <a:br>
              <a:rPr lang="ru-RU" dirty="0"/>
            </a:b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8975724" y="3429000"/>
            <a:ext cx="2881313" cy="28797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Фотография или иллюстрация </a:t>
            </a:r>
            <a:br>
              <a:rPr lang="ru-RU" dirty="0"/>
            </a:br>
            <a:r>
              <a:rPr lang="ru-RU" dirty="0"/>
              <a:t>лучше с белым фоном 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828119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КАК ОПЕРАТИВНО СОБРАТЬ БЮДЖЕТ ДОХОДОВ 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3506312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54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-c-подложкой-без-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3848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77939"/>
            <a:ext cx="10801351" cy="1084262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dirty="0"/>
              <a:t>Заголовок в одну или две строки на серой подложке + список (без рисунка!)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8"/>
          </p:nvPr>
        </p:nvSpPr>
        <p:spPr>
          <a:xfrm>
            <a:off x="695325" y="2708275"/>
            <a:ext cx="10801350" cy="325109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СОЗДАНИЕ АВТОМАТИЗИРОВАННОЙ СИСТЕМЫ КАЗНАЧЕЙСТВА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И </a:t>
            </a: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БЮДЖЕТИРОВАНИЯ НА ПРИМЕРЕ РЕШЕНИЯ «ФИНАНСЫ </a:t>
            </a:r>
            <a:r>
              <a:rPr lang="ru-RU" sz="1100" b="1" dirty="0">
                <a:solidFill>
                  <a:srgbClr val="013163"/>
                </a:solidFill>
                <a:latin typeface="Roboto" charset="0"/>
                <a:ea typeface="Roboto" charset="0"/>
                <a:cs typeface="Roboto" charset="0"/>
              </a:rPr>
              <a:t>360°</a:t>
            </a: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905400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без подложки и без рисунка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или две строки + список (без рисунка!)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500"/>
            <a:ext cx="11521281" cy="3959226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КАК ОПЕРАТИВНО СОБРАТЬ БЮДЖЕТ ДОХОДОВ 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780771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скриншот или 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только скриншот или схема (не рисунок!)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37" hasCustomPrompt="1"/>
          </p:nvPr>
        </p:nvSpPr>
        <p:spPr>
          <a:xfrm>
            <a:off x="334963" y="1628775"/>
            <a:ext cx="11522075" cy="467994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600" baseline="0"/>
            </a:lvl1pPr>
          </a:lstStyle>
          <a:p>
            <a:r>
              <a:rPr lang="ru-RU" dirty="0"/>
              <a:t>Вставка скриншота или готовой схемы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УПРАВЛЕНИЕ ДЕНЕЖНЫМИ ПОТОКАМИ И ЭФФЕКТИВНОЕ БЮДЖЕТИРОВАНИЕ В 1С</a:t>
            </a:r>
          </a:p>
        </p:txBody>
      </p:sp>
    </p:spTree>
    <p:extLst>
      <p:ext uri="{BB962C8B-B14F-4D97-AF65-F5344CB8AC3E}">
        <p14:creationId xmlns:p14="http://schemas.microsoft.com/office/powerpoint/2010/main" val="263692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ем схе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4" y="886784"/>
            <a:ext cx="11522073" cy="6974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+ рисуем схему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КАК ОПЕРАТИВНО СОБРАТЬ БЮДЖЕТ ДОХОДОВ 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570734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35"/>
          </p:nvPr>
        </p:nvSpPr>
        <p:spPr>
          <a:xfrm>
            <a:off x="334963" y="2349499"/>
            <a:ext cx="11522074" cy="3959225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11522075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таблица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УПРАВЛЕНИЕ ДЕНЕЖНЫМИ ПОТОКАМИ И ЭФФЕКТИВНОЕ БЮДЖЕТИРОВАНИЕ В 1С</a:t>
            </a:r>
          </a:p>
        </p:txBody>
      </p:sp>
    </p:spTree>
    <p:extLst>
      <p:ext uri="{BB962C8B-B14F-4D97-AF65-F5344CB8AC3E}">
        <p14:creationId xmlns:p14="http://schemas.microsoft.com/office/powerpoint/2010/main" val="1449639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ие списки-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5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096002" y="901699"/>
            <a:ext cx="5761036" cy="5407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5040313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6456363" y="1268413"/>
            <a:ext cx="5040311" cy="720725"/>
          </a:xfrm>
          <a:prstGeom prst="rect">
            <a:avLst/>
          </a:prstGeom>
        </p:spPr>
        <p:txBody>
          <a:bodyPr/>
          <a:lstStyle>
            <a:lvl1pPr marL="720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2"/>
          </p:nvPr>
        </p:nvSpPr>
        <p:spPr>
          <a:xfrm>
            <a:off x="6456363" y="2349500"/>
            <a:ext cx="5040312" cy="3600450"/>
          </a:xfrm>
          <a:prstGeom prst="rect">
            <a:avLst/>
          </a:prstGeom>
        </p:spPr>
        <p:txBody>
          <a:bodyPr/>
          <a:lstStyle>
            <a:lvl1pPr marL="228600" indent="-2880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88000"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88000"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43"/>
          </p:nvPr>
        </p:nvSpPr>
        <p:spPr>
          <a:xfrm>
            <a:off x="695325" y="2349499"/>
            <a:ext cx="5040313" cy="360045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СОЗДАНИЕ АВТОМАТИЗИРОВАННОЙ СИСТЕМЫ КАЗНАЧЕЙСТВА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И </a:t>
            </a: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БЮДЖЕТИРОВАНИЯ НА ПРИМЕРЕ РЕШЕНИЯ «ФИНАНСЫ </a:t>
            </a:r>
            <a:r>
              <a:rPr lang="ru-RU" sz="1100" b="1" dirty="0">
                <a:solidFill>
                  <a:srgbClr val="013163"/>
                </a:solidFill>
                <a:latin typeface="Roboto" charset="0"/>
                <a:ea typeface="Roboto" charset="0"/>
                <a:cs typeface="Roboto" charset="0"/>
              </a:rPr>
              <a:t>360°</a:t>
            </a: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109443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orient="horz" pos="1026">
          <p15:clr>
            <a:srgbClr val="FBAE40"/>
          </p15:clr>
        </p15:guide>
        <p15:guide id="3" pos="4067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3748">
          <p15:clr>
            <a:srgbClr val="FBAE40"/>
          </p15:clr>
        </p15:guide>
        <p15:guide id="6" orient="horz" pos="1480">
          <p15:clr>
            <a:srgbClr val="FBAE40"/>
          </p15:clr>
        </p15:guide>
        <p15:guide id="7" pos="36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7535862" y="1989139"/>
            <a:ext cx="4321175" cy="431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6840537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 слайда в две строчки + список + акцент справа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535862" y="908049"/>
            <a:ext cx="4321175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7896224" y="2349500"/>
            <a:ext cx="3600451" cy="2519363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 baseline="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7896224" y="1268413"/>
            <a:ext cx="3600451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(заголовок)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49499"/>
            <a:ext cx="6839744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ФИНАНСЫ 360° ДЛЯ  СОТРУДНИКОВ ФИНАНСОВЫХ СЛУЖБ</a:t>
            </a:r>
          </a:p>
        </p:txBody>
      </p:sp>
    </p:spTree>
    <p:extLst>
      <p:ext uri="{BB962C8B-B14F-4D97-AF65-F5344CB8AC3E}">
        <p14:creationId xmlns:p14="http://schemas.microsoft.com/office/powerpoint/2010/main" val="2477320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pos="4974">
          <p15:clr>
            <a:srgbClr val="FBAE40"/>
          </p15:clr>
        </p15:guide>
        <p15:guide id="4" pos="72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/схема и акц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591550" y="1989139"/>
            <a:ext cx="3265487" cy="431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7921625" cy="73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Заголовок слайда в одну строчку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591550" y="908049"/>
            <a:ext cx="3265487" cy="1081089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950098" y="4851080"/>
            <a:ext cx="2469302" cy="1204793"/>
            <a:chOff x="8887068" y="-2456991"/>
            <a:chExt cx="3862222" cy="1884409"/>
          </a:xfrm>
        </p:grpSpPr>
        <p:sp>
          <p:nvSpPr>
            <p:cNvPr id="9" name="Прямоугольник 8"/>
            <p:cNvSpPr/>
            <p:nvPr/>
          </p:nvSpPr>
          <p:spPr>
            <a:xfrm rot="18900000">
              <a:off x="8887068" y="-2456991"/>
              <a:ext cx="3862222" cy="5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00000">
              <a:off x="8394452" y="-1646947"/>
              <a:ext cx="1643955" cy="504776"/>
            </a:xfrm>
            <a:prstGeom prst="rect">
              <a:avLst/>
            </a:pr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b="0" i="0" dirty="0">
                <a:latin typeface="Roboto" panose="02000000000000000000" pitchFamily="2" charset="0"/>
              </a:endParaRPr>
            </a:p>
          </p:txBody>
        </p:sp>
      </p:grpSp>
      <p:sp>
        <p:nvSpPr>
          <p:cNvPr id="15" name="Текст 14"/>
          <p:cNvSpPr>
            <a:spLocks noGrp="1"/>
          </p:cNvSpPr>
          <p:nvPr>
            <p:ph type="body" sz="quarter" idx="39" hasCustomPrompt="1"/>
          </p:nvPr>
        </p:nvSpPr>
        <p:spPr>
          <a:xfrm>
            <a:off x="8975725" y="2349500"/>
            <a:ext cx="2520950" cy="2519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(текст)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40" hasCustomPrompt="1"/>
          </p:nvPr>
        </p:nvSpPr>
        <p:spPr>
          <a:xfrm>
            <a:off x="8975725" y="1268413"/>
            <a:ext cx="2520950" cy="369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Акцент (</a:t>
            </a:r>
            <a:r>
              <a:rPr lang="ru-RU" dirty="0" err="1"/>
              <a:t>заколовок</a:t>
            </a:r>
            <a:r>
              <a:rPr lang="ru-RU" dirty="0"/>
              <a:t>)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41" hasCustomPrompt="1"/>
          </p:nvPr>
        </p:nvSpPr>
        <p:spPr>
          <a:xfrm>
            <a:off x="334963" y="1638300"/>
            <a:ext cx="7921625" cy="467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Скриншот или схема (рисунки не вставляем!)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СОЗДАНИЕ АВТОМАТИЗИРОВАННОЙ СИСТЕМЫ КАЗНАЧЕЙСТВА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И </a:t>
            </a: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БЮДЖЕТИРОВАНИЯ НА ПРИМЕРЕ РЕШЕНИЯ «ФИНАНСЫ </a:t>
            </a:r>
            <a:r>
              <a:rPr lang="ru-RU" sz="1100" b="1" dirty="0">
                <a:solidFill>
                  <a:srgbClr val="D81E23"/>
                </a:solidFill>
                <a:latin typeface="Roboto" charset="0"/>
                <a:ea typeface="Roboto" charset="0"/>
                <a:cs typeface="Roboto" charset="0"/>
              </a:rPr>
              <a:t>360°</a:t>
            </a: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968790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5">
          <p15:clr>
            <a:srgbClr val="FBAE40"/>
          </p15:clr>
        </p15:guide>
        <p15:guide id="2" orient="horz" pos="1480">
          <p15:clr>
            <a:srgbClr val="FBAE40"/>
          </p15:clr>
        </p15:guide>
        <p15:guide id="3" pos="72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6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Дорожная карта проекта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34962" y="5934010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592766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593401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643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КП с лого партнеров и докладч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8976450" y="549274"/>
            <a:ext cx="2881450" cy="4693777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0" i="0" dirty="0">
              <a:latin typeface="Roboto" panose="02000000000000000000" pitchFamily="2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 hasCustomPrompt="1"/>
          </p:nvPr>
        </p:nvSpPr>
        <p:spPr>
          <a:xfrm>
            <a:off x="9328356" y="914400"/>
            <a:ext cx="1452715" cy="14453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</a:t>
            </a:r>
            <a:br>
              <a:rPr lang="ru-RU" dirty="0"/>
            </a:br>
            <a:r>
              <a:rPr lang="ru-RU" dirty="0"/>
              <a:t>выступающего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6402" y="3782962"/>
            <a:ext cx="7919825" cy="10859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Раскрытое описание заголовка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9328356" y="2713366"/>
            <a:ext cx="2168319" cy="5933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A233901D-112F-324D-83A8-6C85B0B2D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402" y="1989139"/>
            <a:ext cx="7919825" cy="143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(это вариант обложки для защиты КП у заказчика)</a:t>
            </a:r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2" hasCustomPrompt="1"/>
          </p:nvPr>
        </p:nvSpPr>
        <p:spPr>
          <a:xfrm>
            <a:off x="10417174" y="5592073"/>
            <a:ext cx="1440000" cy="716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8256228" y="5599447"/>
            <a:ext cx="1440000" cy="7159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5601930"/>
            <a:ext cx="1439863" cy="7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6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36403" y="5589589"/>
            <a:ext cx="2159148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27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9336088" y="3306726"/>
            <a:ext cx="2160587" cy="730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9328356" y="4149725"/>
            <a:ext cx="2346193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39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5229225"/>
            <a:ext cx="11522076" cy="1080000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894976" y="2908512"/>
            <a:ext cx="0" cy="1940003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Текст 5"/>
          <p:cNvSpPr>
            <a:spLocks noGrp="1"/>
          </p:cNvSpPr>
          <p:nvPr>
            <p:ph type="body" sz="quarter" idx="49" hasCustomPrompt="1"/>
          </p:nvPr>
        </p:nvSpPr>
        <p:spPr>
          <a:xfrm>
            <a:off x="1239486" y="5334604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2" name="Текст 5"/>
          <p:cNvSpPr>
            <a:spLocks noGrp="1"/>
          </p:cNvSpPr>
          <p:nvPr>
            <p:ph type="body" sz="quarter" idx="50" hasCustomPrompt="1"/>
          </p:nvPr>
        </p:nvSpPr>
        <p:spPr>
          <a:xfrm>
            <a:off x="5200952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3" name="Текст 5"/>
          <p:cNvSpPr>
            <a:spLocks noGrp="1"/>
          </p:cNvSpPr>
          <p:nvPr>
            <p:ph type="body" sz="quarter" idx="51" hasCustomPrompt="1"/>
          </p:nvPr>
        </p:nvSpPr>
        <p:spPr>
          <a:xfrm>
            <a:off x="9159993" y="5337537"/>
            <a:ext cx="1800000" cy="2549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Примечания</a:t>
            </a:r>
          </a:p>
        </p:txBody>
      </p:sp>
      <p:sp>
        <p:nvSpPr>
          <p:cNvPr id="44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Дорожная карта проекта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34962" y="2340199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28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29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33384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340199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08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4149049"/>
            <a:ext cx="0" cy="1986974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3435350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342900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3435350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5756" y="908050"/>
            <a:ext cx="11521281" cy="216097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Уточнения к дорожной карте проекта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8"/>
          </p:nvPr>
        </p:nvSpPr>
        <p:spPr>
          <a:xfrm>
            <a:off x="335757" y="4149049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59"/>
          </p:nvPr>
        </p:nvSpPr>
        <p:spPr>
          <a:xfrm>
            <a:off x="4277081" y="4149725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0"/>
          </p:nvPr>
        </p:nvSpPr>
        <p:spPr>
          <a:xfrm>
            <a:off x="8256588" y="4149047"/>
            <a:ext cx="3258782" cy="215967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6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точнения к Дорожной кар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3932420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7914026" y="3436662"/>
            <a:ext cx="0" cy="2196000"/>
          </a:xfrm>
          <a:prstGeom prst="line">
            <a:avLst/>
          </a:prstGeom>
          <a:ln w="28575"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 userDrawn="1"/>
        </p:nvSpPr>
        <p:spPr>
          <a:xfrm>
            <a:off x="334962" y="2722964"/>
            <a:ext cx="11522075" cy="366582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55" hasCustomPrompt="1"/>
          </p:nvPr>
        </p:nvSpPr>
        <p:spPr>
          <a:xfrm>
            <a:off x="1285875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5" name="Текст 16"/>
          <p:cNvSpPr>
            <a:spLocks noGrp="1"/>
          </p:cNvSpPr>
          <p:nvPr>
            <p:ph type="body" sz="quarter" idx="56" hasCustomPrompt="1"/>
          </p:nvPr>
        </p:nvSpPr>
        <p:spPr>
          <a:xfrm>
            <a:off x="5491162" y="271661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36" name="Текст 16"/>
          <p:cNvSpPr>
            <a:spLocks noGrp="1"/>
          </p:cNvSpPr>
          <p:nvPr>
            <p:ph type="body" sz="quarter" idx="57" hasCustomPrompt="1"/>
          </p:nvPr>
        </p:nvSpPr>
        <p:spPr>
          <a:xfrm>
            <a:off x="9091613" y="2722964"/>
            <a:ext cx="1209675" cy="366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Период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59"/>
          </p:nvPr>
        </p:nvSpPr>
        <p:spPr>
          <a:xfrm>
            <a:off x="334963" y="3428999"/>
            <a:ext cx="3258782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60"/>
          </p:nvPr>
        </p:nvSpPr>
        <p:spPr>
          <a:xfrm>
            <a:off x="4277081" y="3441454"/>
            <a:ext cx="3258782" cy="286727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61"/>
          </p:nvPr>
        </p:nvSpPr>
        <p:spPr>
          <a:xfrm>
            <a:off x="8256588" y="3429000"/>
            <a:ext cx="3600449" cy="2879724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34961" y="908050"/>
            <a:ext cx="11522075" cy="1467288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Уточнения к дорожной карте проекта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88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рожная карта с поджож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 flipV="1">
            <a:off x="334963" y="908049"/>
            <a:ext cx="11522075" cy="5400672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Roboto" panose="02000000000000000000" pitchFamily="2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34962" y="4868863"/>
            <a:ext cx="11522076" cy="143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17359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6096000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8970963" y="5179276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95325" y="5241515"/>
            <a:ext cx="2333626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8" hasCustomPrompt="1"/>
          </p:nvPr>
        </p:nvSpPr>
        <p:spPr>
          <a:xfrm>
            <a:off x="3463925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9" hasCustomPrompt="1"/>
          </p:nvPr>
        </p:nvSpPr>
        <p:spPr>
          <a:xfrm>
            <a:off x="6278922" y="5241515"/>
            <a:ext cx="2454275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9172575" y="5241515"/>
            <a:ext cx="2324100" cy="71271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5" y="1268412"/>
            <a:ext cx="10801350" cy="720726"/>
          </a:xfrm>
          <a:prstGeom prst="rect">
            <a:avLst/>
          </a:prstGeom>
        </p:spPr>
        <p:txBody>
          <a:bodyPr/>
          <a:lstStyle>
            <a:lvl1pPr marL="7200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Дорожная карта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41"/>
          </p:nvPr>
        </p:nvSpPr>
        <p:spPr>
          <a:xfrm>
            <a:off x="695325" y="2349500"/>
            <a:ext cx="10801350" cy="2180460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92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2717416"/>
            <a:ext cx="10417175" cy="143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984905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Заголовок-разделитель частей презентации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КАК ОПЕРАТИВНО СОБРАТЬ БЮДЖЕТ ДОХОДОВ 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014439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-разделитель с уточ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1994398"/>
            <a:ext cx="10417175" cy="143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261887"/>
            <a:ext cx="9363075" cy="903288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Заголовок-разделитель частей презентации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695325" y="3783723"/>
            <a:ext cx="9721850" cy="180586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Уточнение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СОЗДАНИЕ АВТОМАТИЗИРОВАННОЙ СИСТЕМЫ КАЗНАЧЕЙСТВА И БЮДЖЕТИРОВАНИЯ НА ПРИМЕРЕ РЕШЕНИЯ «ФИНАНСЫ </a:t>
            </a:r>
            <a:r>
              <a:rPr lang="ru-RU" sz="1100" b="1" dirty="0">
                <a:solidFill>
                  <a:srgbClr val="D81E23"/>
                </a:solidFill>
                <a:latin typeface="Roboto" charset="0"/>
                <a:ea typeface="Roboto" charset="0"/>
                <a:cs typeface="Roboto" charset="0"/>
              </a:rPr>
              <a:t>360°</a:t>
            </a: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72487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вадр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8907172" y="3602038"/>
            <a:ext cx="2949865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096002" y="3602038"/>
            <a:ext cx="2879723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096002" y="908050"/>
            <a:ext cx="2971798" cy="27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975725" y="908050"/>
            <a:ext cx="2881312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 в одну строку или даже в две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6448425" y="271902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39" hasCustomPrompt="1"/>
          </p:nvPr>
        </p:nvSpPr>
        <p:spPr>
          <a:xfrm>
            <a:off x="6971721" y="127378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6448425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41" hasCustomPrompt="1"/>
          </p:nvPr>
        </p:nvSpPr>
        <p:spPr>
          <a:xfrm>
            <a:off x="6971721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42" hasCustomPrompt="1"/>
          </p:nvPr>
        </p:nvSpPr>
        <p:spPr>
          <a:xfrm>
            <a:off x="9340850" y="2732948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0" name="Рисунок 3"/>
          <p:cNvSpPr>
            <a:spLocks noGrp="1"/>
          </p:cNvSpPr>
          <p:nvPr>
            <p:ph type="pic" sz="quarter" idx="43" hasCustomPrompt="1"/>
          </p:nvPr>
        </p:nvSpPr>
        <p:spPr>
          <a:xfrm>
            <a:off x="9864146" y="1287710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44" hasCustomPrompt="1"/>
          </p:nvPr>
        </p:nvSpPr>
        <p:spPr>
          <a:xfrm>
            <a:off x="9340850" y="5405074"/>
            <a:ext cx="2171700" cy="709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Данные одного порядка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45" hasCustomPrompt="1"/>
          </p:nvPr>
        </p:nvSpPr>
        <p:spPr>
          <a:xfrm>
            <a:off x="9864146" y="3959836"/>
            <a:ext cx="1128284" cy="12371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7" y="2349499"/>
            <a:ext cx="5399882" cy="3959227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90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361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0" y="2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964" y="1989139"/>
            <a:ext cx="6481761" cy="143986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Спасибо </a:t>
            </a:r>
            <a:b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 внимание</a:t>
            </a:r>
            <a:r>
              <a:rPr lang="en-US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!</a:t>
            </a:r>
            <a:endParaRPr lang="ru-RU" sz="32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 flipV="1">
            <a:off x="7535863" y="549275"/>
            <a:ext cx="4321175" cy="5759450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8275833" y="2708276"/>
            <a:ext cx="2860480" cy="10875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33" y="1994273"/>
            <a:ext cx="2860480" cy="7140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Имя</a:t>
            </a: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34964" y="5954231"/>
            <a:ext cx="2881311" cy="43593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sz="3200" dirty="0">
                <a:solidFill>
                  <a:srgbClr val="013264"/>
                </a:solidFill>
                <a:hlinkClick r:id="rId2"/>
              </a:rPr>
              <a:t>sb-vnedr.ru</a:t>
            </a:r>
            <a:endParaRPr lang="ru-RU" sz="3200" dirty="0">
              <a:solidFill>
                <a:srgbClr val="013264"/>
              </a:solidFill>
            </a:endParaRPr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33" y="3795824"/>
            <a:ext cx="2860480" cy="10677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name@softbalance.ru</a:t>
            </a:r>
            <a:br>
              <a:rPr lang="en-US" dirty="0"/>
            </a:br>
            <a:r>
              <a:rPr lang="en-US" dirty="0"/>
              <a:t>+7(812) 325-40-45</a:t>
            </a:r>
            <a:br>
              <a:rPr lang="en-US" dirty="0"/>
            </a:br>
            <a:r>
              <a:rPr lang="en-US" dirty="0"/>
              <a:t>sb-vnedr.ru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4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общ инф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334963" y="908049"/>
            <a:ext cx="11522075" cy="540067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grpSp>
        <p:nvGrpSpPr>
          <p:cNvPr id="56" name="Группа 55"/>
          <p:cNvGrpSpPr/>
          <p:nvPr userDrawn="1"/>
        </p:nvGrpSpPr>
        <p:grpSpPr>
          <a:xfrm>
            <a:off x="340088" y="801830"/>
            <a:ext cx="2878606" cy="2988000"/>
            <a:chOff x="340088" y="782780"/>
            <a:chExt cx="2878606" cy="3008168"/>
          </a:xfrm>
        </p:grpSpPr>
        <p:sp>
          <p:nvSpPr>
            <p:cNvPr id="8" name="Полилиния 7"/>
            <p:cNvSpPr/>
            <p:nvPr userDrawn="1"/>
          </p:nvSpPr>
          <p:spPr>
            <a:xfrm flipV="1">
              <a:off x="340088" y="881144"/>
              <a:ext cx="2876187" cy="2909804"/>
            </a:xfrm>
            <a:custGeom>
              <a:avLst/>
              <a:gdLst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46733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0" fmla="*/ 0 w 2772377"/>
                <a:gd name="connsiteY0" fmla="*/ 2755978 h 2755978"/>
                <a:gd name="connsiteX1" fmla="*/ 2772377 w 2772377"/>
                <a:gd name="connsiteY1" fmla="*/ 2755978 h 2755978"/>
                <a:gd name="connsiteX2" fmla="*/ 2772377 w 2772377"/>
                <a:gd name="connsiteY2" fmla="*/ 545220 h 2755978"/>
                <a:gd name="connsiteX3" fmla="*/ 2305047 w 2772377"/>
                <a:gd name="connsiteY3" fmla="*/ 0 h 2755978"/>
                <a:gd name="connsiteX4" fmla="*/ 0 w 2772377"/>
                <a:gd name="connsiteY4" fmla="*/ 0 h 2755978"/>
                <a:gd name="connsiteX5" fmla="*/ 0 w 2772377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5047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  <a:gd name="connsiteX0" fmla="*/ 0 w 2775511"/>
                <a:gd name="connsiteY0" fmla="*/ 2755978 h 2755978"/>
                <a:gd name="connsiteX1" fmla="*/ 2772377 w 2775511"/>
                <a:gd name="connsiteY1" fmla="*/ 2755978 h 2755978"/>
                <a:gd name="connsiteX2" fmla="*/ 2775511 w 2775511"/>
                <a:gd name="connsiteY2" fmla="*/ 464214 h 2755978"/>
                <a:gd name="connsiteX3" fmla="*/ 2301913 w 2775511"/>
                <a:gd name="connsiteY3" fmla="*/ 0 h 2755978"/>
                <a:gd name="connsiteX4" fmla="*/ 0 w 2775511"/>
                <a:gd name="connsiteY4" fmla="*/ 0 h 2755978"/>
                <a:gd name="connsiteX5" fmla="*/ 0 w 2775511"/>
                <a:gd name="connsiteY5" fmla="*/ 2755978 h 27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5511" h="2755978">
                  <a:moveTo>
                    <a:pt x="0" y="2755978"/>
                  </a:moveTo>
                  <a:lnTo>
                    <a:pt x="2772377" y="2755978"/>
                  </a:lnTo>
                  <a:cubicBezTo>
                    <a:pt x="2773422" y="1992057"/>
                    <a:pt x="2774466" y="1228135"/>
                    <a:pt x="2775511" y="464214"/>
                  </a:cubicBezTo>
                  <a:lnTo>
                    <a:pt x="2301913" y="0"/>
                  </a:lnTo>
                  <a:lnTo>
                    <a:pt x="0" y="0"/>
                  </a:lnTo>
                  <a:lnTo>
                    <a:pt x="0" y="2755978"/>
                  </a:lnTo>
                  <a:close/>
                </a:path>
              </a:pathLst>
            </a:custGeom>
            <a:solidFill>
              <a:srgbClr val="0F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0" b="0" i="0" dirty="0">
                <a:latin typeface="Roboto" panose="02000000000000000000" pitchFamily="2" charset="0"/>
              </a:endParaRPr>
            </a:p>
          </p:txBody>
        </p:sp>
        <p:grpSp>
          <p:nvGrpSpPr>
            <p:cNvPr id="34" name="Группа 33"/>
            <p:cNvGrpSpPr/>
            <p:nvPr userDrawn="1"/>
          </p:nvGrpSpPr>
          <p:grpSpPr>
            <a:xfrm>
              <a:off x="744090" y="782780"/>
              <a:ext cx="1998688" cy="449608"/>
              <a:chOff x="1136532" y="511908"/>
              <a:chExt cx="1998688" cy="437024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1136532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739374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315549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2916521" y="730233"/>
                <a:ext cx="218699" cy="2186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b="0" i="0" dirty="0">
                  <a:latin typeface="Roboto" panose="02000000000000000000" pitchFamily="2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025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43190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849654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247870" y="511908"/>
                <a:ext cx="0" cy="32767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Прямоугольник 54"/>
            <p:cNvSpPr/>
            <p:nvPr userDrawn="1"/>
          </p:nvSpPr>
          <p:spPr>
            <a:xfrm>
              <a:off x="2726267" y="3298220"/>
              <a:ext cx="492427" cy="489600"/>
            </a:xfrm>
            <a:custGeom>
              <a:avLst/>
              <a:gdLst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492427 w 492427"/>
                <a:gd name="connsiteY2" fmla="*/ 504823 h 504823"/>
                <a:gd name="connsiteX3" fmla="*/ 0 w 492427"/>
                <a:gd name="connsiteY3" fmla="*/ 504823 h 504823"/>
                <a:gd name="connsiteX4" fmla="*/ 0 w 492427"/>
                <a:gd name="connsiteY4" fmla="*/ 0 h 504823"/>
                <a:gd name="connsiteX0" fmla="*/ 0 w 492427"/>
                <a:gd name="connsiteY0" fmla="*/ 0 h 504823"/>
                <a:gd name="connsiteX1" fmla="*/ 492427 w 492427"/>
                <a:gd name="connsiteY1" fmla="*/ 0 h 504823"/>
                <a:gd name="connsiteX2" fmla="*/ 0 w 492427"/>
                <a:gd name="connsiteY2" fmla="*/ 504823 h 504823"/>
                <a:gd name="connsiteX3" fmla="*/ 0 w 492427"/>
                <a:gd name="connsiteY3" fmla="*/ 0 h 5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427" h="504823">
                  <a:moveTo>
                    <a:pt x="0" y="0"/>
                  </a:moveTo>
                  <a:lnTo>
                    <a:pt x="492427" y="0"/>
                  </a:lnTo>
                  <a:lnTo>
                    <a:pt x="0" y="504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111764" y="4875589"/>
            <a:ext cx="174527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мобильных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приложений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51181" y="4051730"/>
            <a:ext cx="3600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Направления деятельности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66629" y="4875589"/>
            <a:ext cx="183405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Внедрение/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сопровождение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1С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062266" y="4875589"/>
            <a:ext cx="163243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Дистрибуция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торговых </a:t>
            </a: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систем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868168" y="4875589"/>
            <a:ext cx="166488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собственных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 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6651412" y="4875589"/>
            <a:ext cx="199262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IT</a:t>
            </a: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-аутсорсинг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 облачные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8449758" y="4875589"/>
            <a:ext cx="3048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Разработка </a:t>
            </a:r>
            <a:b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интернет-</a:t>
            </a:r>
            <a: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решений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830908" y="2055569"/>
            <a:ext cx="2160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Сотрудников</a:t>
            </a:r>
            <a:endParaRPr lang="ru-RU" sz="16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475974" y="2055569"/>
            <a:ext cx="1520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</a:t>
            </a:r>
            <a:endParaRPr kumimoji="0"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9318209" y="2055569"/>
            <a:ext cx="1774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Заказчиков</a:t>
            </a:r>
            <a:endParaRPr lang="ru-RU" sz="16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026508" y="2735948"/>
            <a:ext cx="1457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sz="16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лет на рынке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28658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465986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6449576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8257569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0047950" y="4760931"/>
            <a:ext cx="0" cy="1033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Изображение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38" y="1276478"/>
            <a:ext cx="818820" cy="718645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9" y="1276479"/>
            <a:ext cx="785623" cy="762515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34" y="1276476"/>
            <a:ext cx="614948" cy="729974"/>
          </a:xfrm>
          <a:prstGeom prst="rect">
            <a:avLst/>
          </a:prstGeom>
        </p:spPr>
      </p:pic>
      <p:sp>
        <p:nvSpPr>
          <p:cNvPr id="46" name="Текст 4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55689" y="1839685"/>
            <a:ext cx="1439862" cy="11063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7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8" name="Текст 4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32885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49" name="Текст 4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75974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50" name="Текст 4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309419" y="2458885"/>
            <a:ext cx="1655763" cy="97011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37832" y="245462"/>
            <a:ext cx="576417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ОБЩАЯ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379941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 flipV="1">
            <a:off x="334962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H="1" flipV="1">
            <a:off x="334963" y="908049"/>
            <a:ext cx="5761038" cy="5400671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949218" y="1086806"/>
            <a:ext cx="4430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За 5 лет</a:t>
            </a:r>
          </a:p>
          <a:p>
            <a:r>
              <a:rPr lang="ru-RU" sz="4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обслужили</a:t>
            </a:r>
            <a:endParaRPr lang="ru-RU" sz="44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cxnSp>
        <p:nvCxnSpPr>
          <p:cNvPr id="62" name="Прямая соединительная линия 61"/>
          <p:cNvCxnSpPr/>
          <p:nvPr userDrawn="1"/>
        </p:nvCxnSpPr>
        <p:spPr>
          <a:xfrm flipV="1">
            <a:off x="6820780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 userDrawn="1"/>
        </p:nvSpPr>
        <p:spPr>
          <a:xfrm>
            <a:off x="6242617" y="1894336"/>
            <a:ext cx="2475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2018 году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 23% больше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</a:t>
            </a: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7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5" name="Прямая соединительная линия 64"/>
          <p:cNvCxnSpPr/>
          <p:nvPr userDrawn="1"/>
        </p:nvCxnSpPr>
        <p:spPr>
          <a:xfrm flipV="1">
            <a:off x="6798688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 userDrawn="1"/>
        </p:nvSpPr>
        <p:spPr>
          <a:xfrm>
            <a:off x="6479411" y="4044826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постоянно 5 лет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68" name="Прямая соединительная линия 67"/>
          <p:cNvCxnSpPr/>
          <p:nvPr userDrawn="1"/>
        </p:nvCxnSpPr>
        <p:spPr>
          <a:xfrm flipV="1">
            <a:off x="9693186" y="5589911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 userDrawn="1"/>
        </p:nvSpPr>
        <p:spPr>
          <a:xfrm>
            <a:off x="9749524" y="4043167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С нами 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3 года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cxnSp>
        <p:nvCxnSpPr>
          <p:cNvPr id="71" name="Прямая соединительная линия 70"/>
          <p:cNvCxnSpPr/>
          <p:nvPr userDrawn="1"/>
        </p:nvCxnSpPr>
        <p:spPr>
          <a:xfrm flipV="1">
            <a:off x="9683099" y="3439424"/>
            <a:ext cx="1319021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 userDrawn="1"/>
        </p:nvSpPr>
        <p:spPr>
          <a:xfrm>
            <a:off x="9254371" y="1922286"/>
            <a:ext cx="2045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Новых</a:t>
            </a:r>
            <a:b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клиентов в </a:t>
            </a:r>
            <a:r>
              <a:rPr lang="en-US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2018 </a:t>
            </a:r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4" name="Стрелка вверх 73"/>
          <p:cNvSpPr/>
          <p:nvPr userDrawn="1"/>
        </p:nvSpPr>
        <p:spPr>
          <a:xfrm>
            <a:off x="8024318" y="2754757"/>
            <a:ext cx="310015" cy="317542"/>
          </a:xfrm>
          <a:prstGeom prst="upArrow">
            <a:avLst/>
          </a:prstGeom>
          <a:noFill/>
          <a:ln w="25400">
            <a:solidFill>
              <a:srgbClr val="D8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pic>
        <p:nvPicPr>
          <p:cNvPr id="75" name="Изображение 7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3678299"/>
            <a:ext cx="2163874" cy="191405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 hasCustomPrompt="1"/>
          </p:nvPr>
        </p:nvSpPr>
        <p:spPr>
          <a:xfrm>
            <a:off x="928059" y="2577552"/>
            <a:ext cx="4794251" cy="663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None/>
              <a:defRPr sz="44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10 000 клиентов</a:t>
            </a:r>
          </a:p>
        </p:txBody>
      </p:sp>
      <p:sp>
        <p:nvSpPr>
          <p:cNvPr id="76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857787" y="273925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83099" y="2767204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79" name="Текст 44"/>
          <p:cNvSpPr>
            <a:spLocks noGrp="1"/>
          </p:cNvSpPr>
          <p:nvPr>
            <p:ph type="body" sz="quarter" idx="19" hasCustomPrompt="1"/>
          </p:nvPr>
        </p:nvSpPr>
        <p:spPr>
          <a:xfrm>
            <a:off x="6857787" y="4966126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80" name="Текст 44"/>
          <p:cNvSpPr>
            <a:spLocks noGrp="1"/>
          </p:cNvSpPr>
          <p:nvPr>
            <p:ph type="body" sz="quarter" idx="20" hasCustomPrompt="1"/>
          </p:nvPr>
        </p:nvSpPr>
        <p:spPr>
          <a:xfrm>
            <a:off x="9683099" y="4964467"/>
            <a:ext cx="1273561" cy="4018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 000</a:t>
            </a: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</a:p>
        </p:txBody>
      </p:sp>
    </p:spTree>
    <p:extLst>
      <p:ext uri="{BB962C8B-B14F-4D97-AF65-F5344CB8AC3E}">
        <p14:creationId xmlns:p14="http://schemas.microsoft.com/office/powerpoint/2010/main" val="57946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35992" y="3946342"/>
            <a:ext cx="2463423" cy="9181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335992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0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3347146" y="3946342"/>
            <a:ext cx="2463423" cy="92252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1" name="Текст 29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46" y="3429000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26" hasCustomPrompt="1"/>
          </p:nvPr>
        </p:nvSpPr>
        <p:spPr>
          <a:xfrm>
            <a:off x="6381680" y="3948101"/>
            <a:ext cx="2463423" cy="9207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27" hasCustomPrompt="1"/>
          </p:nvPr>
        </p:nvSpPr>
        <p:spPr>
          <a:xfrm>
            <a:off x="6381680" y="3430759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Текст 29"/>
          <p:cNvSpPr>
            <a:spLocks noGrp="1"/>
          </p:cNvSpPr>
          <p:nvPr>
            <p:ph type="body" sz="quarter" idx="28" hasCustomPrompt="1"/>
          </p:nvPr>
        </p:nvSpPr>
        <p:spPr>
          <a:xfrm>
            <a:off x="9393615" y="3954133"/>
            <a:ext cx="2463423" cy="9147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29" hasCustomPrompt="1"/>
          </p:nvPr>
        </p:nvSpPr>
        <p:spPr>
          <a:xfrm>
            <a:off x="9393615" y="3436791"/>
            <a:ext cx="2463423" cy="50604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30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9393615" y="1276862"/>
            <a:ext cx="1432489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6" name="Рисунок 26"/>
          <p:cNvSpPr>
            <a:spLocks noGrp="1"/>
          </p:cNvSpPr>
          <p:nvPr>
            <p:ph type="pic" sz="quarter" idx="34" hasCustomPrompt="1"/>
          </p:nvPr>
        </p:nvSpPr>
        <p:spPr>
          <a:xfrm>
            <a:off x="333581" y="1268976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17" name="Рисунок 26"/>
          <p:cNvSpPr>
            <a:spLocks noGrp="1"/>
          </p:cNvSpPr>
          <p:nvPr>
            <p:ph type="pic" sz="quarter" idx="35" hasCustomPrompt="1"/>
          </p:nvPr>
        </p:nvSpPr>
        <p:spPr>
          <a:xfrm>
            <a:off x="3347146" y="1272868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6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381680" y="1276862"/>
            <a:ext cx="1432800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</p:spTree>
    <p:extLst>
      <p:ext uri="{BB962C8B-B14F-4D97-AF65-F5344CB8AC3E}">
        <p14:creationId xmlns:p14="http://schemas.microsoft.com/office/powerpoint/2010/main" val="2139043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 flipV="1">
            <a:off x="334963" y="3790950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7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899015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754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958972" y="4053795"/>
            <a:ext cx="326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Валовая прибыль</a:t>
            </a:r>
            <a:r>
              <a:rPr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/ </a:t>
            </a: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оборот</a:t>
            </a: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779827" y="1195699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Чистая прибыль</a:t>
            </a:r>
          </a:p>
          <a:p>
            <a:pPr algn="ctr"/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млн. руб. 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26910" y="2871563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-18% к 2017 году</a:t>
            </a: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679251" y="1195695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Рентабельность</a:t>
            </a:r>
            <a:endParaRPr lang="ru-RU" sz="1800" b="0" i="0" dirty="0">
              <a:solidFill>
                <a:srgbClr val="013264"/>
              </a:solidFill>
              <a:latin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961391" y="5283581"/>
            <a:ext cx="2678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валовой прибыли</a:t>
            </a: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518,0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052418" y="5282019"/>
            <a:ext cx="188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рост оборота</a:t>
            </a:r>
            <a:endParaRPr lang="ru-RU" sz="18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Wingdings" pitchFamily="2" charset="2"/>
            </a:endParaRPr>
          </a:p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745 млн. руб.</a:t>
            </a:r>
          </a:p>
          <a:p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8864070" y="5293313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ВП / оборот </a:t>
            </a:r>
          </a:p>
        </p:txBody>
      </p:sp>
      <p:sp>
        <p:nvSpPr>
          <p:cNvPr id="41" name="Стрелка вверх 40"/>
          <p:cNvSpPr/>
          <p:nvPr userDrawn="1"/>
        </p:nvSpPr>
        <p:spPr>
          <a:xfrm>
            <a:off x="2289037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3" name="Стрелка вверх 42"/>
          <p:cNvSpPr/>
          <p:nvPr userDrawn="1"/>
        </p:nvSpPr>
        <p:spPr>
          <a:xfrm>
            <a:off x="6362655" y="4666880"/>
            <a:ext cx="366241" cy="375133"/>
          </a:xfrm>
          <a:prstGeom prst="up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7834398" y="1192347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Наши ТР и услуги</a:t>
            </a: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6816725" y="2899534"/>
            <a:ext cx="1447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от валовой</a:t>
            </a:r>
            <a:b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прибыли</a:t>
            </a: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9692658" y="2948872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tabLst>
                <a:tab pos="536575" algn="l"/>
              </a:tabLst>
            </a:pPr>
            <a:r>
              <a:rPr lang="ru-RU" sz="18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в обороте</a:t>
            </a:r>
          </a:p>
        </p:txBody>
      </p:sp>
      <p:cxnSp>
        <p:nvCxnSpPr>
          <p:cNvPr id="49" name="Прямая соединительная линия 48"/>
          <p:cNvCxnSpPr/>
          <p:nvPr userDrawn="1"/>
        </p:nvCxnSpPr>
        <p:spPr>
          <a:xfrm flipV="1">
            <a:off x="1066790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flipV="1">
            <a:off x="3932122" y="2708885"/>
            <a:ext cx="1436400" cy="1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 userDrawn="1"/>
        </p:nvSpPr>
        <p:spPr>
          <a:xfrm>
            <a:off x="3313508" y="2866188"/>
            <a:ext cx="270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6575" algn="l"/>
              </a:tabLst>
              <a:defRPr/>
            </a:pPr>
            <a:r>
              <a:rPr lang="ru-RU" sz="180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В </a:t>
            </a:r>
            <a:r>
              <a:rPr lang="ru-RU" sz="18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2017 году — 22%</a:t>
            </a:r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flipV="1">
            <a:off x="6827609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flipV="1">
            <a:off x="9694386" y="2708885"/>
            <a:ext cx="14364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5020519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5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8859570" y="45883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0</a:t>
            </a:r>
            <a:r>
              <a:rPr lang="ru-RU" dirty="0"/>
              <a:t>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6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3785613" y="2073477"/>
            <a:ext cx="1760893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7" name="Текст 44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2073477"/>
            <a:ext cx="1439864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58" name="Текст 44"/>
          <p:cNvSpPr>
            <a:spLocks noGrp="1"/>
          </p:cNvSpPr>
          <p:nvPr>
            <p:ph type="body" sz="quarter" idx="18" hasCustomPrompt="1"/>
          </p:nvPr>
        </p:nvSpPr>
        <p:spPr>
          <a:xfrm>
            <a:off x="9696451" y="2073477"/>
            <a:ext cx="1434336" cy="54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  <a:r>
              <a:rPr lang="en-US" dirty="0"/>
              <a:t>0</a:t>
            </a:r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ЦИФРЫ</a:t>
            </a:r>
          </a:p>
        </p:txBody>
      </p:sp>
    </p:spTree>
    <p:extLst>
      <p:ext uri="{BB962C8B-B14F-4D97-AF65-F5344CB8AC3E}">
        <p14:creationId xmlns:p14="http://schemas.microsoft.com/office/powerpoint/2010/main" val="256592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компании: компетен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 flipV="1">
            <a:off x="334963" y="908049"/>
            <a:ext cx="11522075" cy="5400674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 flipV="1">
            <a:off x="334963" y="3790949"/>
            <a:ext cx="11522075" cy="2517775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flipV="1">
            <a:off x="6096002" y="908049"/>
            <a:ext cx="5761036" cy="2882898"/>
          </a:xfrm>
          <a:prstGeom prst="rect">
            <a:avLst/>
          </a:prstGeom>
          <a:solidFill>
            <a:srgbClr val="0F7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121025" y="2585669"/>
            <a:ext cx="261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2060"/>
              </a:buClr>
            </a:pPr>
            <a:r>
              <a:rPr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м</a:t>
            </a: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аксимальное число АРМ на проекте</a:t>
            </a:r>
            <a:endParaRPr kumimoji="0" lang="en-US" sz="1600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301127" y="1275138"/>
            <a:ext cx="1955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Сертификаты</a:t>
            </a:r>
            <a:r>
              <a:rPr kumimoji="0"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br>
              <a:rPr kumimoji="0" lang="en-US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8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и статусы</a:t>
            </a:r>
            <a:endParaRPr lang="ru-RU" sz="1800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63523" y="1274451"/>
            <a:ext cx="441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8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Проектный опыт за последние 3 года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58104" y="2582295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проектов </a:t>
            </a:r>
            <a: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kumimoji="0" lang="en-US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kumimoji="0" lang="ru-RU" sz="160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от 50 АРМ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50160" y="4044784"/>
            <a:ext cx="32896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Сертификаты специалистов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58106" y="5172748"/>
            <a:ext cx="162736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«1С:Профессионал»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846264" y="5172748"/>
            <a:ext cx="248818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аттестатов «1С:Специалист»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и «1С:Специалист-консультант»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726749" y="5172744"/>
            <a:ext cx="270619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«1С:Руководитель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корпоративных проектов» (15 </a:t>
            </a:r>
            <a:r>
              <a:rPr lang="ru-RU" sz="1200" b="0" dirty="0" err="1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)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«1С:Эксперт по технологическим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вопросам» (4 </a:t>
            </a:r>
            <a:r>
              <a:rPr lang="ru-RU" sz="1200" b="0" dirty="0" err="1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шт</a:t>
            </a: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)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702161" y="5172746"/>
            <a:ext cx="185003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сертификатов </a:t>
            </a:r>
            <a:b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Roboto" charset="0"/>
                <a:ea typeface="Roboto" charset="0"/>
                <a:cs typeface="Roboto" charset="0"/>
              </a:rPr>
              <a:t>преподавателей ЦСО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02" y="2277937"/>
            <a:ext cx="810561" cy="1154238"/>
          </a:xfrm>
          <a:prstGeom prst="rect">
            <a:avLst/>
          </a:prstGeom>
        </p:spPr>
      </p:pic>
      <p:sp>
        <p:nvSpPr>
          <p:cNvPr id="24" name="Текст 44"/>
          <p:cNvSpPr>
            <a:spLocks noGrp="1"/>
          </p:cNvSpPr>
          <p:nvPr>
            <p:ph type="body" sz="quarter" idx="11" hasCustomPrompt="1"/>
          </p:nvPr>
        </p:nvSpPr>
        <p:spPr>
          <a:xfrm>
            <a:off x="3109944" y="1890173"/>
            <a:ext cx="1760893" cy="6348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0 000</a:t>
            </a:r>
          </a:p>
        </p:txBody>
      </p:sp>
      <p:sp>
        <p:nvSpPr>
          <p:cNvPr id="2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949424" y="1890170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6" name="Текст 44"/>
          <p:cNvSpPr>
            <a:spLocks noGrp="1"/>
          </p:cNvSpPr>
          <p:nvPr>
            <p:ph type="body" sz="quarter" idx="13" hasCustomPrompt="1"/>
          </p:nvPr>
        </p:nvSpPr>
        <p:spPr>
          <a:xfrm>
            <a:off x="949424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7" name="Текст 44"/>
          <p:cNvSpPr>
            <a:spLocks noGrp="1"/>
          </p:cNvSpPr>
          <p:nvPr>
            <p:ph type="body" sz="quarter" idx="14" hasCustomPrompt="1"/>
          </p:nvPr>
        </p:nvSpPr>
        <p:spPr>
          <a:xfrm>
            <a:off x="3819377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8" name="Текст 44"/>
          <p:cNvSpPr>
            <a:spLocks noGrp="1"/>
          </p:cNvSpPr>
          <p:nvPr>
            <p:ph type="body" sz="quarter" idx="15" hasCustomPrompt="1"/>
          </p:nvPr>
        </p:nvSpPr>
        <p:spPr>
          <a:xfrm>
            <a:off x="6717905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29" name="Текст 44"/>
          <p:cNvSpPr>
            <a:spLocks noGrp="1"/>
          </p:cNvSpPr>
          <p:nvPr>
            <p:ph type="body" sz="quarter" idx="16" hasCustomPrompt="1"/>
          </p:nvPr>
        </p:nvSpPr>
        <p:spPr>
          <a:xfrm>
            <a:off x="9702158" y="4550262"/>
            <a:ext cx="1760893" cy="673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0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000</a:t>
            </a: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8256588" y="1278227"/>
            <a:ext cx="3600451" cy="2292935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ISO 9001:2015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</a:t>
            </a: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ERP</a:t>
            </a:r>
            <a:endParaRPr kumimoji="0" lang="ru-RU" altLang="ru-RU" sz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по Торговле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по Бюджетному учету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Авторизованный Учебный Центр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1С:Консалтинг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1C:</a:t>
            </a: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Центр сопровождения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1C:Центр разработки тиражных решений </a:t>
            </a:r>
            <a: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n-US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платформе «1С: Предприятие» </a:t>
            </a: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37832" y="245462"/>
            <a:ext cx="585817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2570579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разработки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345649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5372757" y="1186465"/>
            <a:ext cx="0" cy="2279937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5372757" y="3718528"/>
            <a:ext cx="0" cy="22788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49001" y="257885"/>
            <a:ext cx="9447450" cy="2913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НАШИ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РАЗРАБОТКИ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49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45649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28" name="Текст 29"/>
          <p:cNvSpPr>
            <a:spLocks noGrp="1"/>
          </p:cNvSpPr>
          <p:nvPr>
            <p:ph type="body" sz="quarter" idx="39" hasCustomPrompt="1"/>
          </p:nvPr>
        </p:nvSpPr>
        <p:spPr>
          <a:xfrm>
            <a:off x="6108274" y="270827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6108274" y="12779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41" hasCustomPrompt="1"/>
          </p:nvPr>
        </p:nvSpPr>
        <p:spPr>
          <a:xfrm>
            <a:off x="6108274" y="5229225"/>
            <a:ext cx="4310489" cy="720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108274" y="379888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899917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 для К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4"/>
          <p:cNvSpPr>
            <a:spLocks noGrp="1"/>
          </p:cNvSpPr>
          <p:nvPr>
            <p:ph type="pic" sz="quarter" idx="30" hasCustomPrompt="1"/>
          </p:nvPr>
        </p:nvSpPr>
        <p:spPr>
          <a:xfrm>
            <a:off x="345649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249001" y="257885"/>
            <a:ext cx="9447450" cy="2913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110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О КОМПАНИИ: КЛИЕНТЫ</a:t>
            </a:r>
          </a:p>
        </p:txBody>
      </p:sp>
      <p:sp>
        <p:nvSpPr>
          <p:cNvPr id="20" name="Рисунок 4"/>
          <p:cNvSpPr>
            <a:spLocks noGrp="1"/>
          </p:cNvSpPr>
          <p:nvPr>
            <p:ph type="pic" sz="quarter" idx="35" hasCustomPrompt="1"/>
          </p:nvPr>
        </p:nvSpPr>
        <p:spPr>
          <a:xfrm>
            <a:off x="334963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36" hasCustomPrompt="1"/>
          </p:nvPr>
        </p:nvSpPr>
        <p:spPr>
          <a:xfrm>
            <a:off x="345649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37" hasCustomPrompt="1"/>
          </p:nvPr>
        </p:nvSpPr>
        <p:spPr>
          <a:xfrm>
            <a:off x="345649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4" name="Рисунок 4"/>
          <p:cNvSpPr>
            <a:spLocks noGrp="1"/>
          </p:cNvSpPr>
          <p:nvPr>
            <p:ph type="pic" sz="quarter" idx="38" hasCustomPrompt="1"/>
          </p:nvPr>
        </p:nvSpPr>
        <p:spPr>
          <a:xfrm>
            <a:off x="3345495" y="522922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5" name="Рисунок 4"/>
          <p:cNvSpPr>
            <a:spLocks noGrp="1"/>
          </p:cNvSpPr>
          <p:nvPr>
            <p:ph type="pic" sz="quarter" idx="39" hasCustomPrompt="1"/>
          </p:nvPr>
        </p:nvSpPr>
        <p:spPr>
          <a:xfrm>
            <a:off x="3334809" y="37938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26" name="Рисунок 4"/>
          <p:cNvSpPr>
            <a:spLocks noGrp="1"/>
          </p:cNvSpPr>
          <p:nvPr>
            <p:ph type="pic" sz="quarter" idx="40" hasCustomPrompt="1"/>
          </p:nvPr>
        </p:nvSpPr>
        <p:spPr>
          <a:xfrm>
            <a:off x="3345495" y="23495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2" name="Рисунок 4"/>
          <p:cNvSpPr>
            <a:spLocks noGrp="1"/>
          </p:cNvSpPr>
          <p:nvPr>
            <p:ph type="pic" sz="quarter" idx="41" hasCustomPrompt="1"/>
          </p:nvPr>
        </p:nvSpPr>
        <p:spPr>
          <a:xfrm>
            <a:off x="3345495" y="9141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3" name="Рисунок 4"/>
          <p:cNvSpPr>
            <a:spLocks noGrp="1"/>
          </p:cNvSpPr>
          <p:nvPr>
            <p:ph type="pic" sz="quarter" idx="42" hasCustomPrompt="1"/>
          </p:nvPr>
        </p:nvSpPr>
        <p:spPr>
          <a:xfrm>
            <a:off x="6345341" y="5232400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4" name="Рисунок 4"/>
          <p:cNvSpPr>
            <a:spLocks noGrp="1"/>
          </p:cNvSpPr>
          <p:nvPr>
            <p:ph type="pic" sz="quarter" idx="43" hasCustomPrompt="1"/>
          </p:nvPr>
        </p:nvSpPr>
        <p:spPr>
          <a:xfrm>
            <a:off x="6334655" y="37970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5" name="Рисунок 4"/>
          <p:cNvSpPr>
            <a:spLocks noGrp="1"/>
          </p:cNvSpPr>
          <p:nvPr>
            <p:ph type="pic" sz="quarter" idx="44" hasCustomPrompt="1"/>
          </p:nvPr>
        </p:nvSpPr>
        <p:spPr>
          <a:xfrm>
            <a:off x="6345341" y="2352675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6" name="Рисунок 4"/>
          <p:cNvSpPr>
            <a:spLocks noGrp="1"/>
          </p:cNvSpPr>
          <p:nvPr>
            <p:ph type="pic" sz="quarter" idx="45" hasCustomPrompt="1"/>
          </p:nvPr>
        </p:nvSpPr>
        <p:spPr>
          <a:xfrm>
            <a:off x="6345341" y="91731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7" name="Рисунок 4"/>
          <p:cNvSpPr>
            <a:spLocks noGrp="1"/>
          </p:cNvSpPr>
          <p:nvPr>
            <p:ph type="pic" sz="quarter" idx="46" hasCustomPrompt="1"/>
          </p:nvPr>
        </p:nvSpPr>
        <p:spPr>
          <a:xfrm>
            <a:off x="9345187" y="5233463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8" name="Рисунок 4"/>
          <p:cNvSpPr>
            <a:spLocks noGrp="1"/>
          </p:cNvSpPr>
          <p:nvPr>
            <p:ph type="pic" sz="quarter" idx="47" hasCustomPrompt="1"/>
          </p:nvPr>
        </p:nvSpPr>
        <p:spPr>
          <a:xfrm>
            <a:off x="9345187" y="3798101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49" name="Рисунок 4"/>
          <p:cNvSpPr>
            <a:spLocks noGrp="1"/>
          </p:cNvSpPr>
          <p:nvPr>
            <p:ph type="pic" sz="quarter" idx="48" hasCustomPrompt="1"/>
          </p:nvPr>
        </p:nvSpPr>
        <p:spPr>
          <a:xfrm>
            <a:off x="9345187" y="2353738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  <p:sp>
        <p:nvSpPr>
          <p:cNvPr id="50" name="Рисунок 4"/>
          <p:cNvSpPr>
            <a:spLocks noGrp="1"/>
          </p:cNvSpPr>
          <p:nvPr>
            <p:ph type="pic" sz="quarter" idx="49" hasCustomPrompt="1"/>
          </p:nvPr>
        </p:nvSpPr>
        <p:spPr>
          <a:xfrm>
            <a:off x="9345187" y="918376"/>
            <a:ext cx="2511851" cy="10654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4206293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94">
          <p15:clr>
            <a:srgbClr val="FBAE40"/>
          </p15:clr>
        </p15:guide>
        <p15:guide id="2" orient="horz" pos="2840">
          <p15:clr>
            <a:srgbClr val="FBAE40"/>
          </p15:clr>
        </p15:guide>
        <p15:guide id="3" orient="horz" pos="2387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572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pos="1799">
          <p15:clr>
            <a:srgbClr val="FBAE40"/>
          </p15:clr>
        </p15:guide>
        <p15:guide id="10" pos="588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иконок для вставки в схемы (для вставки в качестве рисунков используйте отдельные файлы)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39847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хнический_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Наборы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объектов для вставки в схемы, указатели-акценты на скриншотах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908050"/>
            <a:ext cx="5400675" cy="1081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38577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066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49" y="908720"/>
            <a:ext cx="11647819" cy="720081"/>
          </a:xfrm>
        </p:spPr>
        <p:txBody>
          <a:bodyPr/>
          <a:lstStyle>
            <a:lvl1pPr algn="ctr">
              <a:defRPr sz="3600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49" y="1777106"/>
            <a:ext cx="11647819" cy="222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277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2244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816" y="1980854"/>
            <a:ext cx="11704835" cy="396842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C00000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FF0000"/>
              </a:buClr>
              <a:buFont typeface="Verdana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868" y="912465"/>
            <a:ext cx="11704835" cy="85725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873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0084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816" y="1980854"/>
            <a:ext cx="5272120" cy="396842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C00000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FF0000"/>
              </a:buClr>
              <a:buFont typeface="Verdana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868" y="836713"/>
            <a:ext cx="11704835" cy="933003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5752276" y="1980854"/>
            <a:ext cx="6172200" cy="396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743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встречи для КП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92828" y="2124259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19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92828" y="1627743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30" hasCustomPrompt="1"/>
          </p:nvPr>
        </p:nvSpPr>
        <p:spPr>
          <a:xfrm>
            <a:off x="342337" y="1272701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6096000" y="1091226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6097197" y="3620825"/>
            <a:ext cx="0" cy="2160000"/>
          </a:xfrm>
          <a:prstGeom prst="line">
            <a:avLst/>
          </a:prstGeom>
          <a:ln>
            <a:solidFill>
              <a:srgbClr val="013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46538" y="207067"/>
            <a:ext cx="5764172" cy="338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УЧАСТНИКИ ВСТРЕЧИ</a:t>
            </a:r>
          </a:p>
        </p:txBody>
      </p:sp>
      <p:sp>
        <p:nvSpPr>
          <p:cNvPr id="22" name="Текст 29"/>
          <p:cNvSpPr>
            <a:spLocks noGrp="1"/>
          </p:cNvSpPr>
          <p:nvPr>
            <p:ph type="body" sz="quarter" idx="31" hasCustomPrompt="1"/>
          </p:nvPr>
        </p:nvSpPr>
        <p:spPr>
          <a:xfrm>
            <a:off x="2185454" y="4677955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3" name="Текст 29"/>
          <p:cNvSpPr>
            <a:spLocks noGrp="1"/>
          </p:cNvSpPr>
          <p:nvPr>
            <p:ph type="body" sz="quarter" idx="32" hasCustomPrompt="1"/>
          </p:nvPr>
        </p:nvSpPr>
        <p:spPr>
          <a:xfrm>
            <a:off x="2185454" y="4171914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4" name="Рисунок 26"/>
          <p:cNvSpPr>
            <a:spLocks noGrp="1"/>
          </p:cNvSpPr>
          <p:nvPr>
            <p:ph type="pic" sz="quarter" idx="33" hasCustomPrompt="1"/>
          </p:nvPr>
        </p:nvSpPr>
        <p:spPr>
          <a:xfrm>
            <a:off x="334963" y="3811825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5" name="Текст 29"/>
          <p:cNvSpPr>
            <a:spLocks noGrp="1"/>
          </p:cNvSpPr>
          <p:nvPr>
            <p:ph type="body" sz="quarter" idx="34" hasCustomPrompt="1"/>
          </p:nvPr>
        </p:nvSpPr>
        <p:spPr>
          <a:xfrm>
            <a:off x="8675925" y="2129611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35" hasCustomPrompt="1"/>
          </p:nvPr>
        </p:nvSpPr>
        <p:spPr>
          <a:xfrm>
            <a:off x="8675925" y="1623570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28" name="Рисунок 26"/>
          <p:cNvSpPr>
            <a:spLocks noGrp="1"/>
          </p:cNvSpPr>
          <p:nvPr>
            <p:ph type="pic" sz="quarter" idx="36" hasCustomPrompt="1"/>
          </p:nvPr>
        </p:nvSpPr>
        <p:spPr>
          <a:xfrm>
            <a:off x="6825434" y="1278053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  <p:sp>
        <p:nvSpPr>
          <p:cNvPr id="2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8675925" y="4679728"/>
            <a:ext cx="3182447" cy="91439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38" hasCustomPrompt="1"/>
          </p:nvPr>
        </p:nvSpPr>
        <p:spPr>
          <a:xfrm>
            <a:off x="8675925" y="4156269"/>
            <a:ext cx="3182447" cy="506041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42" name="Рисунок 26"/>
          <p:cNvSpPr>
            <a:spLocks noGrp="1"/>
          </p:cNvSpPr>
          <p:nvPr>
            <p:ph type="pic" sz="quarter" idx="39" hasCustomPrompt="1"/>
          </p:nvPr>
        </p:nvSpPr>
        <p:spPr>
          <a:xfrm>
            <a:off x="6825434" y="3810752"/>
            <a:ext cx="1432488" cy="177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664025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15243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816" y="1980854"/>
            <a:ext cx="11704835" cy="396842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C00000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FF0000"/>
              </a:buClr>
              <a:buFont typeface="Verdana" pitchFamily="34" charset="0"/>
              <a:buChar char="•"/>
              <a:defRPr sz="2400">
                <a:solidFill>
                  <a:srgbClr val="FF0000"/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b="1">
                <a:solidFill>
                  <a:srgbClr val="0070C0"/>
                </a:solidFill>
              </a:defRPr>
            </a:lvl3pPr>
            <a:lvl4pPr>
              <a:defRPr b="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868" y="912465"/>
            <a:ext cx="11704835" cy="85725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530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4404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04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2244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51" y="908720"/>
            <a:ext cx="11719600" cy="85725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4262" y="1911571"/>
            <a:ext cx="10191751" cy="39687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276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49" y="908720"/>
            <a:ext cx="11647819" cy="720081"/>
          </a:xfrm>
        </p:spPr>
        <p:txBody>
          <a:bodyPr/>
          <a:lstStyle>
            <a:lvl1pPr algn="ctr">
              <a:defRPr sz="3600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349" y="1777106"/>
            <a:ext cx="11647819" cy="222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33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2244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816" y="1980854"/>
            <a:ext cx="11704835" cy="396842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C00000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FF0000"/>
              </a:buClr>
              <a:buFont typeface="Verdana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868" y="912465"/>
            <a:ext cx="11704835" cy="85725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108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00841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816" y="1980854"/>
            <a:ext cx="5272120" cy="396842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C00000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FF0000"/>
              </a:buClr>
              <a:buFont typeface="Verdana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="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868" y="836713"/>
            <a:ext cx="11704835" cy="933003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5752276" y="1980854"/>
            <a:ext cx="6172200" cy="3968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0193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15243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816" y="1980854"/>
            <a:ext cx="11704835" cy="396842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C00000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FF0000"/>
              </a:buClr>
              <a:buFont typeface="Verdana" pitchFamily="34" charset="0"/>
              <a:buChar char="•"/>
              <a:defRPr sz="2400">
                <a:solidFill>
                  <a:srgbClr val="FF0000"/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b="1">
                <a:solidFill>
                  <a:srgbClr val="0070C0"/>
                </a:solidFill>
              </a:defRPr>
            </a:lvl3pPr>
            <a:lvl4pPr>
              <a:defRPr b="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2868" y="912465"/>
            <a:ext cx="11704835" cy="85725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69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4404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16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 userDrawn="1"/>
        </p:nvSpPr>
        <p:spPr bwMode="auto">
          <a:xfrm>
            <a:off x="239713" y="115888"/>
            <a:ext cx="72244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ru-RU" sz="1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Финансы 360° для сотрудников экономических</a:t>
            </a:r>
            <a:r>
              <a:rPr kumimoji="0" lang="ru-RU" sz="1800" b="1" baseline="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служб</a:t>
            </a:r>
            <a:endParaRPr kumimoji="0" lang="ru-RU" sz="18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51" y="908720"/>
            <a:ext cx="11719600" cy="85725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4262" y="1911571"/>
            <a:ext cx="10191751" cy="39687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180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для семинара ил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7535863" y="1989137"/>
            <a:ext cx="4321175" cy="2879726"/>
          </a:xfrm>
          <a:prstGeom prst="rect">
            <a:avLst/>
          </a:prstGeom>
          <a:gradFill flip="none" rotWithShape="1">
            <a:gsLst>
              <a:gs pos="49000">
                <a:srgbClr val="1E77BC">
                  <a:alpha val="55000"/>
                </a:srgbClr>
              </a:gs>
              <a:gs pos="100000">
                <a:srgbClr val="CCE1F0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0" y="3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74825" y="4868864"/>
            <a:ext cx="10082212" cy="1439861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3768214"/>
            <a:ext cx="6481762" cy="744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Уточнение названия доклада, если не помещается наверху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19068" y="5462450"/>
            <a:ext cx="4697658" cy="50327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4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7535862" y="5229226"/>
            <a:ext cx="3600451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6" hasCustomPrompt="1"/>
          </p:nvPr>
        </p:nvSpPr>
        <p:spPr>
          <a:xfrm>
            <a:off x="7535862" y="1989138"/>
            <a:ext cx="4321175" cy="2879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Фотография/</a:t>
            </a:r>
            <a:br>
              <a:rPr lang="ru-RU" dirty="0"/>
            </a:br>
            <a:r>
              <a:rPr lang="ru-RU" dirty="0"/>
              <a:t>иллюстрация. После вставки картинки, перенесите её на задний план, а сверху наложите градиент</a:t>
            </a:r>
          </a:p>
          <a:p>
            <a:r>
              <a:rPr lang="ru-RU" dirty="0"/>
              <a:t> 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F8F5745C-1ED7-E64C-BBFC-DB9B08119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1989138"/>
            <a:ext cx="6481761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в 1-3 строки (обложка для семинара и видео)</a:t>
            </a:r>
          </a:p>
        </p:txBody>
      </p:sp>
      <p:pic>
        <p:nvPicPr>
          <p:cNvPr id="14" name="Изображение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56648"/>
            <a:ext cx="2881312" cy="711765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25" hasCustomPrompt="1"/>
          </p:nvPr>
        </p:nvSpPr>
        <p:spPr>
          <a:xfrm>
            <a:off x="334964" y="4868864"/>
            <a:ext cx="1439861" cy="14398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выступающего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19065" y="5207959"/>
            <a:ext cx="4697660" cy="2332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</p:spTree>
    <p:extLst>
      <p:ext uri="{BB962C8B-B14F-4D97-AF65-F5344CB8AC3E}">
        <p14:creationId xmlns:p14="http://schemas.microsoft.com/office/powerpoint/2010/main" val="287597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 для семинара ил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7535863" y="1989137"/>
            <a:ext cx="4321175" cy="2879726"/>
          </a:xfrm>
          <a:prstGeom prst="rect">
            <a:avLst/>
          </a:prstGeom>
          <a:gradFill flip="none" rotWithShape="1">
            <a:gsLst>
              <a:gs pos="49000">
                <a:srgbClr val="1E77BC">
                  <a:alpha val="55000"/>
                </a:srgbClr>
              </a:gs>
              <a:gs pos="100000">
                <a:srgbClr val="CCE1F0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0" y="25978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74825" y="4868864"/>
            <a:ext cx="10082212" cy="1439861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00" b="0" i="0" dirty="0">
              <a:latin typeface="Roboto" panose="02000000000000000000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3768214"/>
            <a:ext cx="6481762" cy="744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Уточнение названия доклада, если не помещается наверху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19068" y="5462450"/>
            <a:ext cx="4697658" cy="50327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4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7535862" y="5229226"/>
            <a:ext cx="3600451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6" hasCustomPrompt="1"/>
          </p:nvPr>
        </p:nvSpPr>
        <p:spPr>
          <a:xfrm>
            <a:off x="7535862" y="1989138"/>
            <a:ext cx="4321175" cy="2879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Фотография/</a:t>
            </a:r>
            <a:br>
              <a:rPr lang="ru-RU" dirty="0"/>
            </a:br>
            <a:r>
              <a:rPr lang="ru-RU" dirty="0"/>
              <a:t>иллюстрация. После вставки картинки, перенесите её на задний план, а сверху наложите градиент</a:t>
            </a:r>
          </a:p>
          <a:p>
            <a:r>
              <a:rPr lang="ru-RU" dirty="0"/>
              <a:t> 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F8F5745C-1ED7-E64C-BBFC-DB9B08119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1989138"/>
            <a:ext cx="6481761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в 1-3 строки (обложка для семинара и видео)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5" hasCustomPrompt="1"/>
          </p:nvPr>
        </p:nvSpPr>
        <p:spPr>
          <a:xfrm>
            <a:off x="334964" y="4868864"/>
            <a:ext cx="1439861" cy="14398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выступающего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19065" y="5207959"/>
            <a:ext cx="4697660" cy="2332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51" y="514117"/>
            <a:ext cx="1581201" cy="466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8368" y="593994"/>
            <a:ext cx="1079475" cy="4501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" y="629334"/>
            <a:ext cx="1607579" cy="207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12" y="605707"/>
            <a:ext cx="1179189" cy="3693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5C6FDB-6C13-496A-B9E7-DFB1186DDC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61" y="121691"/>
            <a:ext cx="1726832" cy="12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для семинара или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7535863" y="1989137"/>
            <a:ext cx="4321175" cy="2879726"/>
          </a:xfrm>
          <a:prstGeom prst="rect">
            <a:avLst/>
          </a:prstGeom>
          <a:gradFill flip="none" rotWithShape="1">
            <a:gsLst>
              <a:gs pos="49000">
                <a:srgbClr val="1E77BC">
                  <a:alpha val="55000"/>
                </a:srgbClr>
              </a:gs>
              <a:gs pos="100000">
                <a:srgbClr val="CCE1F0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0" y="3"/>
            <a:ext cx="12192000" cy="6957851"/>
          </a:xfrm>
          <a:prstGeom prst="rect">
            <a:avLst/>
          </a:prstGeom>
          <a:solidFill>
            <a:srgbClr val="F1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774825" y="4868864"/>
            <a:ext cx="10082212" cy="1439861"/>
          </a:xfrm>
          <a:prstGeom prst="rect">
            <a:avLst/>
          </a:prstGeom>
          <a:solidFill>
            <a:srgbClr val="01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00" b="0" i="0" dirty="0">
              <a:latin typeface="Roboto" panose="02000000000000000000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3768214"/>
            <a:ext cx="6481762" cy="7447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2pPr>
            <a:lvl3pPr marL="9144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3pPr>
            <a:lvl4pPr marL="13716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4pPr>
            <a:lvl5pPr marL="1828800" indent="0">
              <a:buFontTx/>
              <a:buNone/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ru-RU" dirty="0"/>
              <a:t>Уточнение названия доклада, если не помещается наверху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22" hasCustomPrompt="1"/>
          </p:nvPr>
        </p:nvSpPr>
        <p:spPr>
          <a:xfrm>
            <a:off x="2119068" y="5462450"/>
            <a:ext cx="4697658" cy="50327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для плавного перехода нажмите </a:t>
            </a:r>
            <a:r>
              <a:rPr lang="en-US" dirty="0"/>
              <a:t>Shift + Enter</a:t>
            </a:r>
            <a:endParaRPr lang="ru-RU" dirty="0"/>
          </a:p>
        </p:txBody>
      </p:sp>
      <p:sp>
        <p:nvSpPr>
          <p:cNvPr id="34" name="Текст 29"/>
          <p:cNvSpPr>
            <a:spLocks noGrp="1"/>
          </p:cNvSpPr>
          <p:nvPr>
            <p:ph type="body" sz="quarter" idx="24" hasCustomPrompt="1"/>
          </p:nvPr>
        </p:nvSpPr>
        <p:spPr>
          <a:xfrm>
            <a:off x="7535862" y="5229226"/>
            <a:ext cx="3600451" cy="73649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name@softbalance.ru</a:t>
            </a:r>
            <a:b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ru-RU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+7 (812) 325-40-45</a:t>
            </a:r>
            <a: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/>
            </a:r>
            <a:br>
              <a:rPr lang="en-US" altLang="ru-RU" sz="1400" b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sb-vnedr.ru</a:t>
            </a:r>
            <a:r>
              <a:rPr lang="ru-RU" altLang="ru-RU" sz="14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6" hasCustomPrompt="1"/>
          </p:nvPr>
        </p:nvSpPr>
        <p:spPr>
          <a:xfrm>
            <a:off x="7535862" y="1989138"/>
            <a:ext cx="4321175" cy="2879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Фотография/</a:t>
            </a:r>
            <a:br>
              <a:rPr lang="ru-RU" dirty="0"/>
            </a:br>
            <a:r>
              <a:rPr lang="ru-RU" dirty="0"/>
              <a:t>иллюстрация. После вставки картинки, перенесите её на задний план, а сверху наложите градиент</a:t>
            </a:r>
          </a:p>
          <a:p>
            <a:r>
              <a:rPr lang="ru-RU" dirty="0"/>
              <a:t> 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F8F5745C-1ED7-E64C-BBFC-DB9B08119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64" y="1989138"/>
            <a:ext cx="6481761" cy="143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 доклада в 1-3 строки (обложка для семинара и видео)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25" hasCustomPrompt="1"/>
          </p:nvPr>
        </p:nvSpPr>
        <p:spPr>
          <a:xfrm>
            <a:off x="334964" y="4868864"/>
            <a:ext cx="1439861" cy="14398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 выступающего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23" hasCustomPrompt="1"/>
          </p:nvPr>
        </p:nvSpPr>
        <p:spPr>
          <a:xfrm>
            <a:off x="2119065" y="5207959"/>
            <a:ext cx="4697660" cy="2332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589032"/>
            <a:ext cx="2880000" cy="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тез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3" y="1989138"/>
            <a:ext cx="5400675" cy="1079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  <a:lvl2pPr>
              <a:defRPr sz="3200" b="1" i="0">
                <a:latin typeface="Roboto" charset="0"/>
                <a:ea typeface="Roboto" charset="0"/>
                <a:cs typeface="Roboto" charset="0"/>
              </a:defRPr>
            </a:lvl2pPr>
            <a:lvl3pPr>
              <a:defRPr sz="3200" b="1" i="0">
                <a:latin typeface="Roboto" charset="0"/>
                <a:ea typeface="Roboto" charset="0"/>
                <a:cs typeface="Roboto" charset="0"/>
              </a:defRPr>
            </a:lvl3pPr>
            <a:lvl4pPr>
              <a:defRPr sz="3200" b="1" i="0">
                <a:latin typeface="Roboto" charset="0"/>
                <a:ea typeface="Roboto" charset="0"/>
                <a:cs typeface="Roboto" charset="0"/>
              </a:defRPr>
            </a:lvl4pPr>
            <a:lvl5pPr>
              <a:defRPr sz="3200" b="1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r>
              <a:rPr lang="ru-RU" sz="32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клиента в одну или две строки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284034" y="5265001"/>
            <a:ext cx="0" cy="775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8976519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6096000" y="912845"/>
            <a:ext cx="2879725" cy="2693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6096000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7" name="Рисунок 2"/>
          <p:cNvSpPr>
            <a:spLocks noGrp="1"/>
          </p:cNvSpPr>
          <p:nvPr>
            <p:ph type="pic" sz="quarter" idx="50"/>
          </p:nvPr>
        </p:nvSpPr>
        <p:spPr>
          <a:xfrm>
            <a:off x="8976519" y="3602883"/>
            <a:ext cx="2879725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7035" y="905514"/>
            <a:ext cx="2148515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347034" y="3428999"/>
            <a:ext cx="5388603" cy="2879725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Тезисы о клиенте, связанные с проектом (масштаб, структура)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3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3613">
          <p15:clr>
            <a:srgbClr val="FBAE40"/>
          </p15:clr>
        </p15:guide>
        <p15:guide id="3" orient="horz" pos="1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заказчике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29"/>
          <p:cNvSpPr>
            <a:spLocks noGrp="1"/>
          </p:cNvSpPr>
          <p:nvPr>
            <p:ph type="body" sz="quarter" idx="37" hasCustomPrompt="1"/>
          </p:nvPr>
        </p:nvSpPr>
        <p:spPr>
          <a:xfrm>
            <a:off x="345650" y="3429000"/>
            <a:ext cx="3971170" cy="28797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Информация о клиенте сплошным текстом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2" y="908050"/>
            <a:ext cx="11522075" cy="1081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Название клиента в одну или две строки</a:t>
            </a:r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46"/>
          </p:nvPr>
        </p:nvSpPr>
        <p:spPr>
          <a:xfrm>
            <a:off x="7897378" y="4149725"/>
            <a:ext cx="3957931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47"/>
          </p:nvPr>
        </p:nvSpPr>
        <p:spPr>
          <a:xfrm>
            <a:off x="7897377" y="1989138"/>
            <a:ext cx="3957932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2" name="Рисунок 2"/>
          <p:cNvSpPr>
            <a:spLocks noGrp="1"/>
          </p:cNvSpPr>
          <p:nvPr>
            <p:ph type="pic" sz="quarter" idx="48"/>
          </p:nvPr>
        </p:nvSpPr>
        <p:spPr>
          <a:xfrm>
            <a:off x="4656138" y="1996337"/>
            <a:ext cx="2879578" cy="215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3" name="Рисунок 2"/>
          <p:cNvSpPr>
            <a:spLocks noGrp="1"/>
          </p:cNvSpPr>
          <p:nvPr>
            <p:ph type="pic" sz="quarter" idx="49"/>
          </p:nvPr>
        </p:nvSpPr>
        <p:spPr>
          <a:xfrm>
            <a:off x="4656138" y="4484319"/>
            <a:ext cx="2879578" cy="1815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345651" y="2345376"/>
            <a:ext cx="2149900" cy="72579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20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Логотип клиента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НАЗВАНИЕ ДОКЛАДА ЗАГЛАВНЫМИ</a:t>
            </a:r>
            <a:r>
              <a:rPr lang="ru-RU" sz="1100" b="1" baseline="0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 БУКВАМИ, МЕНЯТЬ ЧЕРЕЗ МЕНЮ «ВИД – ОБРАЗЕЦ СЛАЙДОВ»</a:t>
            </a:r>
            <a:endParaRPr lang="ru-RU" sz="1100" b="1" dirty="0">
              <a:solidFill>
                <a:srgbClr val="013264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26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pos="293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 hasCustomPrompt="1"/>
          </p:nvPr>
        </p:nvSpPr>
        <p:spPr>
          <a:xfrm>
            <a:off x="6456363" y="908050"/>
            <a:ext cx="5400674" cy="540067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dirty="0"/>
              <a:t>Фотография или иллюстрация </a:t>
            </a:r>
            <a:br>
              <a:rPr lang="ru-RU" dirty="0"/>
            </a:br>
            <a:r>
              <a:rPr lang="ru-RU" dirty="0"/>
              <a:t>лучше с белым фоном 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34962" y="908049"/>
            <a:ext cx="5761403" cy="1081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ru-RU" dirty="0"/>
              <a:t>Заголовок в одну или две строки + большой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8"/>
          </p:nvPr>
        </p:nvSpPr>
        <p:spPr>
          <a:xfrm>
            <a:off x="335756" y="2339545"/>
            <a:ext cx="5761037" cy="3969181"/>
          </a:xfrm>
          <a:prstGeom prst="rect">
            <a:avLst/>
          </a:prstGeom>
        </p:spPr>
        <p:txBody>
          <a:bodyPr/>
          <a:lstStyle>
            <a:lvl1pPr marL="2286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0400"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30400"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>
              <a:buFont typeface="Wingdings" charset="2"/>
              <a:buChar char="§"/>
            </a:pPr>
            <a:endParaRPr lang="ru-RU" sz="1400" b="1" dirty="0">
              <a:solidFill>
                <a:srgbClr val="D81E23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6538" y="245462"/>
            <a:ext cx="9449912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13264"/>
                </a:solidFill>
                <a:latin typeface="Roboto" charset="0"/>
                <a:ea typeface="Roboto" charset="0"/>
                <a:cs typeface="Roboto" charset="0"/>
              </a:rPr>
              <a:t>КАК ОПЕРАТИВНО СОБРАТЬ БЮДЖЕТ ДОХОДОВ 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13027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 userDrawn="1"/>
        </p:nvSpPr>
        <p:spPr>
          <a:xfrm>
            <a:off x="263352" y="6453336"/>
            <a:ext cx="199802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fld id="{E85ADF3F-ACB3-744B-91EB-134A234331BC}" type="slidenum">
              <a:rPr lang="ru-RU" sz="1200" b="0" i="0" smtClean="0">
                <a:latin typeface="Roboto" charset="0"/>
                <a:ea typeface="Roboto" charset="0"/>
                <a:cs typeface="Roboto" charset="0"/>
              </a:rPr>
              <a:pPr algn="l"/>
              <a:t>‹#›</a:t>
            </a:fld>
            <a:r>
              <a:rPr lang="en-US" sz="1200" b="0" i="0" dirty="0">
                <a:latin typeface="Roboto" charset="0"/>
                <a:ea typeface="Roboto" charset="0"/>
                <a:cs typeface="Roboto" charset="0"/>
              </a:rPr>
              <a:t>  |  </a:t>
            </a:r>
            <a:r>
              <a:rPr lang="ru-RU" sz="1200" b="0" i="0" dirty="0">
                <a:latin typeface="Roboto" charset="0"/>
                <a:ea typeface="Roboto" charset="0"/>
                <a:cs typeface="Roboto" charset="0"/>
              </a:rPr>
              <a:t>16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70" y="260648"/>
            <a:ext cx="1404000" cy="1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94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  <p:sldLayoutId id="2147483973" r:id="rId18"/>
    <p:sldLayoutId id="2147483974" r:id="rId19"/>
    <p:sldLayoutId id="2147483975" r:id="rId20"/>
    <p:sldLayoutId id="2147483976" r:id="rId21"/>
    <p:sldLayoutId id="2147483977" r:id="rId22"/>
    <p:sldLayoutId id="2147483978" r:id="rId23"/>
    <p:sldLayoutId id="2147483979" r:id="rId24"/>
    <p:sldLayoutId id="2147483980" r:id="rId25"/>
    <p:sldLayoutId id="2147483981" r:id="rId26"/>
    <p:sldLayoutId id="2147483982" r:id="rId27"/>
    <p:sldLayoutId id="2147483983" r:id="rId28"/>
    <p:sldLayoutId id="2147483984" r:id="rId29"/>
    <p:sldLayoutId id="2147483985" r:id="rId30"/>
    <p:sldLayoutId id="2147483986" r:id="rId31"/>
    <p:sldLayoutId id="2147483987" r:id="rId32"/>
    <p:sldLayoutId id="2147483988" r:id="rId33"/>
    <p:sldLayoutId id="2147483989" r:id="rId34"/>
    <p:sldLayoutId id="2147483990" r:id="rId35"/>
    <p:sldLayoutId id="2147483991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26">
          <p15:clr>
            <a:srgbClr val="F26B43"/>
          </p15:clr>
        </p15:guide>
        <p15:guide id="2" pos="4747">
          <p15:clr>
            <a:srgbClr val="F26B43"/>
          </p15:clr>
        </p15:guide>
        <p15:guide id="3" pos="5654">
          <p15:clr>
            <a:srgbClr val="F26B43"/>
          </p15:clr>
        </p15:guide>
        <p15:guide id="4" pos="6562">
          <p15:clr>
            <a:srgbClr val="F26B43"/>
          </p15:clr>
        </p15:guide>
        <p15:guide id="5" pos="7469">
          <p15:clr>
            <a:srgbClr val="547EBF"/>
          </p15:clr>
        </p15:guide>
        <p15:guide id="6" pos="2933">
          <p15:clr>
            <a:srgbClr val="F26B43"/>
          </p15:clr>
        </p15:guide>
        <p15:guide id="7" pos="3840">
          <p15:clr>
            <a:srgbClr val="9FCC3B"/>
          </p15:clr>
        </p15:guide>
        <p15:guide id="8" pos="1118">
          <p15:clr>
            <a:srgbClr val="F26B43"/>
          </p15:clr>
        </p15:guide>
        <p15:guide id="9" pos="211">
          <p15:clr>
            <a:srgbClr val="547EBF"/>
          </p15:clr>
        </p15:guide>
        <p15:guide id="10" orient="horz" pos="346">
          <p15:clr>
            <a:srgbClr val="547EBF"/>
          </p15:clr>
        </p15:guide>
        <p15:guide id="12" orient="horz" pos="3974">
          <p15:clr>
            <a:srgbClr val="547EBF"/>
          </p15:clr>
        </p15:guide>
        <p15:guide id="13" orient="horz" pos="3067">
          <p15:clr>
            <a:srgbClr val="F26B43"/>
          </p15:clr>
        </p15:guide>
        <p15:guide id="14" orient="horz" pos="1253">
          <p15:clr>
            <a:srgbClr val="F26B43"/>
          </p15:clr>
        </p15:guide>
        <p15:guide id="15" orient="horz" pos="2160">
          <p15:clr>
            <a:srgbClr val="9FCC3B"/>
          </p15:clr>
        </p15:guide>
        <p15:guide id="16" orient="horz" pos="2614">
          <p15:clr>
            <a:srgbClr val="F26B43"/>
          </p15:clr>
        </p15:guide>
        <p15:guide id="17" orient="horz" pos="1706">
          <p15:clr>
            <a:srgbClr val="F26B43"/>
          </p15:clr>
        </p15:guide>
        <p15:guide id="18" orient="horz" pos="799">
          <p15:clr>
            <a:srgbClr val="F26B43"/>
          </p15:clr>
        </p15:guide>
        <p15:guide id="19" orient="horz" pos="3521">
          <p15:clr>
            <a:srgbClr val="F26B43"/>
          </p15:clr>
        </p15:guide>
        <p15:guide id="20" pos="3386">
          <p15:clr>
            <a:srgbClr val="F26B43"/>
          </p15:clr>
        </p15:guide>
        <p15:guide id="21" pos="4294">
          <p15:clr>
            <a:srgbClr val="F26B43"/>
          </p15:clr>
        </p15:guide>
        <p15:guide id="22" pos="5201">
          <p15:clr>
            <a:srgbClr val="F26B43"/>
          </p15:clr>
        </p15:guide>
        <p15:guide id="23" pos="6108">
          <p15:clr>
            <a:srgbClr val="F26B43"/>
          </p15:clr>
        </p15:guide>
        <p15:guide id="24" pos="7015">
          <p15:clr>
            <a:srgbClr val="F26B43"/>
          </p15:clr>
        </p15:guide>
        <p15:guide id="25" pos="2479">
          <p15:clr>
            <a:srgbClr val="F26B43"/>
          </p15:clr>
        </p15:guide>
        <p15:guide id="26" pos="1572">
          <p15:clr>
            <a:srgbClr val="F26B43"/>
          </p15:clr>
        </p15:guide>
        <p15:guide id="27" pos="665">
          <p15:clr>
            <a:srgbClr val="F26B43"/>
          </p15:clr>
        </p15:guide>
        <p15:guide id="28" orient="horz" pos="5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3"/>
          <p:cNvGrpSpPr>
            <a:grpSpLocks/>
          </p:cNvGrpSpPr>
          <p:nvPr userDrawn="1"/>
        </p:nvGrpSpPr>
        <p:grpSpPr bwMode="auto">
          <a:xfrm>
            <a:off x="247650" y="549275"/>
            <a:ext cx="11701463" cy="0"/>
            <a:chOff x="185862" y="620688"/>
            <a:chExt cx="8775700" cy="0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185862" y="620688"/>
              <a:ext cx="8775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 userDrawn="1"/>
          </p:nvCxnSpPr>
          <p:spPr>
            <a:xfrm>
              <a:off x="185862" y="620688"/>
              <a:ext cx="2522821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266700" y="1052513"/>
            <a:ext cx="116951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247650" y="6310313"/>
            <a:ext cx="808038" cy="293687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9E399C7-B0D6-4D8E-BB43-E634097244A2}" type="slidenum">
              <a:rPr lang="ru-RU" sz="1600" smtClean="0">
                <a:solidFill>
                  <a:srgbClr val="0066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‹#›</a:t>
            </a:fld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</a:t>
            </a:r>
            <a:r>
              <a:rPr lang="en-US" sz="16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29" name="Группа 17"/>
          <p:cNvGrpSpPr>
            <a:grpSpLocks/>
          </p:cNvGrpSpPr>
          <p:nvPr userDrawn="1"/>
        </p:nvGrpSpPr>
        <p:grpSpPr bwMode="auto">
          <a:xfrm>
            <a:off x="247650" y="6604000"/>
            <a:ext cx="9304338" cy="254000"/>
            <a:chOff x="185862" y="620688"/>
            <a:chExt cx="8775700" cy="0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185862" y="620688"/>
              <a:ext cx="8775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185862" y="620688"/>
              <a:ext cx="252146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Рисунок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6310313"/>
            <a:ext cx="22177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>
            <a:solidFill>
              <a:schemeClr val="bg1"/>
            </a:solidFill>
          </a:ln>
          <a:gradFill>
            <a:gsLst>
              <a:gs pos="55000">
                <a:srgbClr val="F50516"/>
              </a:gs>
              <a:gs pos="86000">
                <a:srgbClr val="C00000"/>
              </a:gs>
            </a:gsLst>
            <a:lin ang="5400000" scaled="0"/>
          </a:gradFill>
          <a:effectLst>
            <a:outerShdw blurRad="38100" dist="38100" dir="5400000" algn="ctr" rotWithShape="0">
              <a:schemeClr val="bg1">
                <a:lumMod val="50000"/>
              </a:schemeClr>
            </a:outerShdw>
          </a:effectLst>
          <a:latin typeface="Arial Black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defRPr sz="2800" b="1" kern="1200">
          <a:solidFill>
            <a:srgbClr val="0070C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2800" b="1" kern="1200">
          <a:solidFill>
            <a:srgbClr val="FF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000" b="1" kern="1200">
          <a:solidFill>
            <a:srgbClr val="0070C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b="1" kern="12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266700" y="1052513"/>
            <a:ext cx="116951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247650" y="6310313"/>
            <a:ext cx="808038" cy="293687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9E399C7-B0D6-4D8E-BB43-E634097244A2}" type="slidenum">
              <a:rPr lang="ru-RU" sz="1600" smtClean="0">
                <a:solidFill>
                  <a:srgbClr val="0066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‹#›</a:t>
            </a:fld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/27</a:t>
            </a:r>
          </a:p>
        </p:txBody>
      </p:sp>
      <p:grpSp>
        <p:nvGrpSpPr>
          <p:cNvPr id="1029" name="Группа 17"/>
          <p:cNvGrpSpPr>
            <a:grpSpLocks/>
          </p:cNvGrpSpPr>
          <p:nvPr userDrawn="1"/>
        </p:nvGrpSpPr>
        <p:grpSpPr bwMode="auto">
          <a:xfrm>
            <a:off x="247650" y="6604000"/>
            <a:ext cx="9304338" cy="254000"/>
            <a:chOff x="185862" y="620688"/>
            <a:chExt cx="8775700" cy="0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185862" y="620688"/>
              <a:ext cx="87757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185862" y="620688"/>
              <a:ext cx="252146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Рисунок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6310313"/>
            <a:ext cx="22177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93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>
            <a:solidFill>
              <a:schemeClr val="bg1"/>
            </a:solidFill>
          </a:ln>
          <a:gradFill>
            <a:gsLst>
              <a:gs pos="55000">
                <a:srgbClr val="F50516"/>
              </a:gs>
              <a:gs pos="86000">
                <a:srgbClr val="C00000"/>
              </a:gs>
            </a:gsLst>
            <a:lin ang="5400000" scaled="0"/>
          </a:gradFill>
          <a:effectLst>
            <a:outerShdw blurRad="38100" dist="38100" dir="5400000" algn="ctr" rotWithShape="0">
              <a:schemeClr val="bg1">
                <a:lumMod val="50000"/>
              </a:schemeClr>
            </a:outerShdw>
          </a:effectLst>
          <a:latin typeface="Arial Black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Black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defRPr sz="2800" b="1" kern="1200">
          <a:solidFill>
            <a:srgbClr val="0070C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800" b="1" kern="1200">
          <a:solidFill>
            <a:srgbClr val="FF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 b="1" kern="1200">
          <a:solidFill>
            <a:srgbClr val="0070C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b="1" kern="12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B0D50-0F0F-4D7C-9B7A-1F17444E08A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7175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/>
              <a:t>Куратор системы «Финансы 360</a:t>
            </a:r>
            <a:r>
              <a:rPr lang="en-US" dirty="0"/>
              <a:t>º</a:t>
            </a:r>
            <a:r>
              <a:rPr lang="ru-RU" dirty="0"/>
              <a:t>»,</a:t>
            </a:r>
            <a:br>
              <a:rPr lang="ru-RU" dirty="0"/>
            </a:br>
            <a:r>
              <a:rPr lang="ru-RU" dirty="0"/>
              <a:t>ГК «СофтБаланс»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svetlakova@softbalance.ru </a:t>
            </a:r>
          </a:p>
          <a:p>
            <a:pPr>
              <a:spcBef>
                <a:spcPts val="0"/>
              </a:spcBef>
            </a:pPr>
            <a:r>
              <a:rPr lang="en-US" dirty="0"/>
              <a:t>+7 (812) 325-44-00</a:t>
            </a:r>
            <a:r>
              <a:rPr lang="ru-RU" dirty="0"/>
              <a:t> (доб. 239)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sb-vnedr.ru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Как оперативно собрать Бюджет доходов и расходов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/>
              <a:t>Светлакова Любовь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8360"/>
          <a:stretch>
            <a:fillRect/>
          </a:stretch>
        </p:blipFill>
        <p:spPr>
          <a:xfrm>
            <a:off x="7535861" y="1986035"/>
            <a:ext cx="4321175" cy="28797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B77061-01C1-4D45-A0D4-374A1BBD797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66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7E0C19-8915-4D62-899F-BBD11CE2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448593"/>
            <a:ext cx="5556110" cy="454590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Планирование и получение  факта в нужных разрезах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/>
          </p:nvPr>
        </p:nvSpPr>
        <p:spPr>
          <a:xfrm>
            <a:off x="335756" y="2708275"/>
            <a:ext cx="5761037" cy="3600451"/>
          </a:xfrm>
        </p:spPr>
        <p:txBody>
          <a:bodyPr/>
          <a:lstStyle/>
          <a:p>
            <a:r>
              <a:rPr lang="ru-RU" dirty="0"/>
              <a:t>Сбор данных по остаткам и оборотам;</a:t>
            </a:r>
          </a:p>
          <a:p>
            <a:r>
              <a:rPr lang="ru-RU" dirty="0"/>
              <a:t>Настройка произвольного набора аналитик для каждой из статей бюджетов (до 10 шт.)</a:t>
            </a:r>
          </a:p>
          <a:p>
            <a:r>
              <a:rPr lang="ru-RU" dirty="0"/>
              <a:t>Планирование в укрупненных разрезах, сбор факта более детализировано;</a:t>
            </a:r>
          </a:p>
          <a:p>
            <a:r>
              <a:rPr lang="ru-RU" dirty="0"/>
              <a:t>Ведение учета по сумме и/или одному дополнительному показателю</a:t>
            </a:r>
          </a:p>
        </p:txBody>
      </p:sp>
    </p:spTree>
    <p:extLst>
      <p:ext uri="{BB962C8B-B14F-4D97-AF65-F5344CB8AC3E}">
        <p14:creationId xmlns:p14="http://schemas.microsoft.com/office/powerpoint/2010/main" val="260258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Согласование планов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/>
          </p:nvPr>
        </p:nvSpPr>
        <p:spPr>
          <a:xfrm>
            <a:off x="335756" y="2339545"/>
            <a:ext cx="5761037" cy="1457379"/>
          </a:xfrm>
        </p:spPr>
        <p:txBody>
          <a:bodyPr/>
          <a:lstStyle/>
          <a:p>
            <a:pPr marL="285750" indent="-285750" fontAlgn="base">
              <a:spcBef>
                <a:spcPct val="20000"/>
              </a:spcBef>
              <a:spcAft>
                <a:spcPts val="500"/>
              </a:spcAft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ru-RU" dirty="0"/>
              <a:t>Учет дополнительных условий для отдельных Исполнителей; </a:t>
            </a:r>
          </a:p>
          <a:p>
            <a:pPr marL="285750" indent="-285750" fontAlgn="base">
              <a:spcBef>
                <a:spcPct val="20000"/>
              </a:spcBef>
              <a:spcAft>
                <a:spcPts val="500"/>
              </a:spcAft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ru-RU" dirty="0"/>
              <a:t>Настройка разных маршрутов для одного вида документов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82B6E-0F3A-410C-AB57-0E33C3CF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932" y="3861048"/>
            <a:ext cx="8874312" cy="2553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76" y="903946"/>
            <a:ext cx="5415062" cy="28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36"/>
          </p:nvPr>
        </p:nvSpPr>
        <p:spPr>
          <a:xfrm>
            <a:off x="334962" y="908049"/>
            <a:ext cx="5040313" cy="1081089"/>
          </a:xfrm>
        </p:spPr>
        <p:txBody>
          <a:bodyPr/>
          <a:lstStyle/>
          <a:p>
            <a:r>
              <a:rPr lang="ru-RU" dirty="0"/>
              <a:t>Управление структурой отчетов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/>
          </p:nvPr>
        </p:nvSpPr>
        <p:spPr>
          <a:xfrm>
            <a:off x="335757" y="2708275"/>
            <a:ext cx="4320382" cy="2592933"/>
          </a:xfrm>
        </p:spPr>
        <p:txBody>
          <a:bodyPr/>
          <a:lstStyle/>
          <a:p>
            <a:r>
              <a:rPr lang="ru-RU" dirty="0"/>
              <a:t>Настройка формы для:</a:t>
            </a:r>
          </a:p>
          <a:p>
            <a:pPr lvl="1"/>
            <a:r>
              <a:rPr lang="ru-RU" dirty="0"/>
              <a:t>ввода плановых данных;</a:t>
            </a:r>
          </a:p>
          <a:p>
            <a:pPr lvl="1"/>
            <a:r>
              <a:rPr lang="ru-RU" dirty="0"/>
              <a:t>хранения постоянных величин (площади помещений);</a:t>
            </a:r>
          </a:p>
          <a:p>
            <a:pPr lvl="1"/>
            <a:r>
              <a:rPr lang="ru-RU" dirty="0"/>
              <a:t>хранения переменных величий (ставки аренды, прайс-листы);</a:t>
            </a:r>
          </a:p>
          <a:p>
            <a:pPr lvl="1"/>
            <a:r>
              <a:rPr lang="ru-RU" dirty="0"/>
              <a:t>получения управленческой отчетности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908050"/>
            <a:ext cx="6429501" cy="56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Оценка текущего состояния дел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77" y="1504022"/>
            <a:ext cx="11001865" cy="48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0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>
          <a:xfrm>
            <a:off x="334962" y="764704"/>
            <a:ext cx="11522075" cy="1081088"/>
          </a:xfrm>
        </p:spPr>
        <p:txBody>
          <a:bodyPr/>
          <a:lstStyle/>
          <a:p>
            <a:r>
              <a:rPr lang="ru-RU" dirty="0"/>
              <a:t>Формирование управленческого баланса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9A1FC-62DB-4F5C-858C-E71D5678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1448594"/>
            <a:ext cx="7228571" cy="4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Постановка / корректировка методологии бюджетирования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Ревизия статей бюджетов;</a:t>
            </a:r>
          </a:p>
          <a:p>
            <a:r>
              <a:rPr lang="ru-RU" dirty="0"/>
              <a:t>Актуализация структуры бюджетов;</a:t>
            </a:r>
          </a:p>
          <a:p>
            <a:r>
              <a:rPr lang="ru-RU" dirty="0"/>
              <a:t>Проверка состава бюджетной модели;</a:t>
            </a:r>
          </a:p>
          <a:p>
            <a:r>
              <a:rPr lang="ru-RU" dirty="0"/>
              <a:t>Наличие четких алгоритмов (правил) получения факта и распределения фактических данных по аналитикам;</a:t>
            </a:r>
          </a:p>
          <a:p>
            <a:r>
              <a:rPr lang="ru-RU" dirty="0"/>
              <a:t>Разработанные формы отчетности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7" name="Google Shape;11285;p68">
            <a:extLst>
              <a:ext uri="{FF2B5EF4-FFF2-40B4-BE49-F238E27FC236}">
                <a16:creationId xmlns:a16="http://schemas.microsoft.com/office/drawing/2014/main" id="{23EE40C8-821D-44AD-860C-E967CC9004FC}"/>
              </a:ext>
            </a:extLst>
          </p:cNvPr>
          <p:cNvGrpSpPr/>
          <p:nvPr/>
        </p:nvGrpSpPr>
        <p:grpSpPr>
          <a:xfrm>
            <a:off x="8759900" y="3373438"/>
            <a:ext cx="3096344" cy="2736007"/>
            <a:chOff x="4880567" y="1535870"/>
            <a:chExt cx="356245" cy="317606"/>
          </a:xfrm>
          <a:solidFill>
            <a:schemeClr val="tx2"/>
          </a:solidFill>
        </p:grpSpPr>
        <p:sp>
          <p:nvSpPr>
            <p:cNvPr id="8" name="Google Shape;11286;p68">
              <a:extLst>
                <a:ext uri="{FF2B5EF4-FFF2-40B4-BE49-F238E27FC236}">
                  <a16:creationId xmlns:a16="http://schemas.microsoft.com/office/drawing/2014/main" id="{219E1538-1481-4AC3-A0C1-C81F094F936C}"/>
                </a:ext>
              </a:extLst>
            </p:cNvPr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287;p68">
              <a:extLst>
                <a:ext uri="{FF2B5EF4-FFF2-40B4-BE49-F238E27FC236}">
                  <a16:creationId xmlns:a16="http://schemas.microsoft.com/office/drawing/2014/main" id="{9AA62109-33AD-48C4-9DCF-1822491DC0D4}"/>
                </a:ext>
              </a:extLst>
            </p:cNvPr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288;p68">
              <a:extLst>
                <a:ext uri="{FF2B5EF4-FFF2-40B4-BE49-F238E27FC236}">
                  <a16:creationId xmlns:a16="http://schemas.microsoft.com/office/drawing/2014/main" id="{28ADF4DF-6A5C-4F1B-8D81-9B215C964799}"/>
                </a:ext>
              </a:extLst>
            </p:cNvPr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89;p68">
              <a:extLst>
                <a:ext uri="{FF2B5EF4-FFF2-40B4-BE49-F238E27FC236}">
                  <a16:creationId xmlns:a16="http://schemas.microsoft.com/office/drawing/2014/main" id="{DE3622CA-249A-4E91-9289-7BBEE5C1A1E1}"/>
                </a:ext>
              </a:extLst>
            </p:cNvPr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290;p68">
              <a:extLst>
                <a:ext uri="{FF2B5EF4-FFF2-40B4-BE49-F238E27FC236}">
                  <a16:creationId xmlns:a16="http://schemas.microsoft.com/office/drawing/2014/main" id="{165A731D-68A9-49DB-8DDD-86255223AB2B}"/>
                </a:ext>
              </a:extLst>
            </p:cNvPr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809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964" y="1989138"/>
            <a:ext cx="6481761" cy="28797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8459412" y="4509120"/>
            <a:ext cx="3037188" cy="9361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svetlakova@softbalance.ru</a:t>
            </a:r>
            <a:br>
              <a:rPr lang="en-US" dirty="0"/>
            </a:br>
            <a:r>
              <a:rPr lang="en-US" dirty="0"/>
              <a:t>+7 (812) 325-44-00</a:t>
            </a:r>
            <a:r>
              <a:rPr lang="ru-RU" dirty="0"/>
              <a:t> (доб. 239)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3"/>
          </p:nvPr>
        </p:nvSpPr>
        <p:spPr>
          <a:xfrm>
            <a:off x="8275833" y="1994272"/>
            <a:ext cx="2860480" cy="78665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Светлакова Любовь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22"/>
          </p:nvPr>
        </p:nvSpPr>
        <p:spPr>
          <a:xfrm>
            <a:off x="8428233" y="3214577"/>
            <a:ext cx="2860480" cy="108754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Куратор системы «Финансы 360</a:t>
            </a:r>
            <a:r>
              <a:rPr lang="en-US" dirty="0"/>
              <a:t>º</a:t>
            </a:r>
            <a:r>
              <a:rPr lang="ru-RU" dirty="0"/>
              <a:t>», </a:t>
            </a:r>
            <a:br>
              <a:rPr lang="ru-RU" dirty="0"/>
            </a:br>
            <a:r>
              <a:rPr lang="ru-RU" dirty="0"/>
              <a:t>ГК «</a:t>
            </a:r>
            <a:r>
              <a:rPr lang="ru-RU" dirty="0" err="1"/>
              <a:t>СофтБаланс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3510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сформировать БДР?</a:t>
            </a:r>
          </a:p>
        </p:txBody>
      </p:sp>
    </p:spTree>
    <p:extLst>
      <p:ext uri="{BB962C8B-B14F-4D97-AF65-F5344CB8AC3E}">
        <p14:creationId xmlns:p14="http://schemas.microsoft.com/office/powerpoint/2010/main" val="22096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6"/>
          </p:nvPr>
        </p:nvSpPr>
        <p:spPr>
          <a:xfrm>
            <a:off x="361038" y="941912"/>
            <a:ext cx="8641358" cy="625858"/>
          </a:xfrm>
        </p:spPr>
        <p:txBody>
          <a:bodyPr/>
          <a:lstStyle/>
          <a:p>
            <a:r>
              <a:rPr lang="ru-RU" dirty="0"/>
              <a:t>Где эффективнее формировать БДР?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684220" y="5199063"/>
            <a:ext cx="4858841" cy="3632202"/>
          </a:xfrm>
          <a:prstGeom prst="rect">
            <a:avLst/>
          </a:prstGeom>
        </p:spPr>
        <p:txBody>
          <a:bodyPr/>
          <a:lstStyle>
            <a:lvl1pPr marL="171450" indent="-172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2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2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2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egoe UI" panose="020B0502040204020203" pitchFamily="34" charset="0"/>
              <a:buChar char="▪"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05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46366"/>
              </p:ext>
            </p:extLst>
          </p:nvPr>
        </p:nvGraphicFramePr>
        <p:xfrm>
          <a:off x="983432" y="1748411"/>
          <a:ext cx="9771168" cy="455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5584">
                  <a:extLst>
                    <a:ext uri="{9D8B030D-6E8A-4147-A177-3AD203B41FA5}">
                      <a16:colId xmlns:a16="http://schemas.microsoft.com/office/drawing/2014/main" val="2382426154"/>
                    </a:ext>
                  </a:extLst>
                </a:gridCol>
                <a:gridCol w="4885584">
                  <a:extLst>
                    <a:ext uri="{9D8B030D-6E8A-4147-A177-3AD203B41FA5}">
                      <a16:colId xmlns:a16="http://schemas.microsoft.com/office/drawing/2014/main" val="2963465032"/>
                    </a:ext>
                  </a:extLst>
                </a:gridCol>
              </a:tblGrid>
              <a:tr h="45404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Excel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Автоматизированные системы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092889"/>
                  </a:ext>
                </a:extLst>
              </a:tr>
              <a:tr h="153986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/>
                        <a:t>+</a:t>
                      </a:r>
                      <a:r>
                        <a:rPr lang="ru-RU" dirty="0"/>
                        <a:t> привычно, потому что всегда так делали;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 </a:t>
                      </a:r>
                      <a:r>
                        <a:rPr lang="ru-RU" b="1" dirty="0"/>
                        <a:t>+ </a:t>
                      </a:r>
                      <a:r>
                        <a:rPr lang="ru-RU" dirty="0"/>
                        <a:t>оперативное получение отчетности;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 </a:t>
                      </a:r>
                      <a:r>
                        <a:rPr lang="ru-RU" b="1" dirty="0"/>
                        <a:t>+ </a:t>
                      </a:r>
                      <a:r>
                        <a:rPr lang="ru-RU" dirty="0"/>
                        <a:t>возможность анализа в нужном разрезе;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 </a:t>
                      </a:r>
                      <a:r>
                        <a:rPr lang="ru-RU" b="1" dirty="0"/>
                        <a:t>+ </a:t>
                      </a:r>
                      <a:r>
                        <a:rPr lang="ru-RU" dirty="0"/>
                        <a:t>минимизация трудозатрат на сбор данных и формирование отчетности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 </a:t>
                      </a:r>
                      <a:r>
                        <a:rPr lang="ru-RU" b="1" dirty="0"/>
                        <a:t>+</a:t>
                      </a:r>
                      <a:r>
                        <a:rPr lang="ru-RU" dirty="0"/>
                        <a:t> прозрачный процесс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507318"/>
                  </a:ext>
                </a:extLst>
              </a:tr>
              <a:tr h="217943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b="1" dirty="0"/>
                        <a:t>- </a:t>
                      </a:r>
                      <a:r>
                        <a:rPr lang="ru-RU" b="0" dirty="0" err="1"/>
                        <a:t>трудозатратность</a:t>
                      </a:r>
                      <a:r>
                        <a:rPr lang="ru-RU" b="0" dirty="0"/>
                        <a:t> и</a:t>
                      </a:r>
                      <a:r>
                        <a:rPr lang="ru-RU" b="1" dirty="0"/>
                        <a:t> </a:t>
                      </a:r>
                      <a:r>
                        <a:rPr lang="ru-RU" dirty="0"/>
                        <a:t>длительность сбора данных: к моменту предоставления отчета, информация уже неактуальна;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="1" dirty="0"/>
                        <a:t> - </a:t>
                      </a:r>
                      <a:r>
                        <a:rPr lang="ru-RU" dirty="0"/>
                        <a:t>сильно влияние «человеческого фактора»;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/>
                        <a:t> </a:t>
                      </a:r>
                      <a:r>
                        <a:rPr lang="ru-RU" b="1" dirty="0"/>
                        <a:t>- </a:t>
                      </a:r>
                      <a:r>
                        <a:rPr lang="ru-RU" dirty="0"/>
                        <a:t>уникальный специалист, обладающий сакральными знаниями;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="1" dirty="0"/>
                        <a:t>- </a:t>
                      </a:r>
                      <a:r>
                        <a:rPr lang="ru-RU" dirty="0"/>
                        <a:t>отсутствие прозрачности в процессе сбора отчетности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 - необходимость настройки системы (инвестиции и время)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540 000 руб./ 54 000 руб./мес.=10 мес.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1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5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Решение «Финансы 360° ПРОФ» позволяет: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3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38"/>
          </p:nvPr>
        </p:nvSpPr>
        <p:spPr>
          <a:xfrm>
            <a:off x="335756" y="1989137"/>
            <a:ext cx="8281194" cy="3384079"/>
          </a:xfrm>
        </p:spPr>
        <p:txBody>
          <a:bodyPr/>
          <a:lstStyle/>
          <a:p>
            <a:r>
              <a:rPr lang="ru-RU" dirty="0"/>
              <a:t>планировать деятельность;</a:t>
            </a:r>
          </a:p>
          <a:p>
            <a:r>
              <a:rPr lang="ru-RU" dirty="0"/>
              <a:t>согласовывать планы;</a:t>
            </a:r>
          </a:p>
          <a:p>
            <a:r>
              <a:rPr lang="ru-RU" dirty="0"/>
              <a:t>оценивать ТЕКУЩЕЕ состояние дел;</a:t>
            </a:r>
          </a:p>
          <a:p>
            <a:r>
              <a:rPr lang="ru-RU" dirty="0"/>
              <a:t>снизить влияние «человеческого фактора», повысить дисциплину.</a:t>
            </a:r>
          </a:p>
        </p:txBody>
      </p:sp>
    </p:spTree>
    <p:extLst>
      <p:ext uri="{BB962C8B-B14F-4D97-AF65-F5344CB8AC3E}">
        <p14:creationId xmlns:p14="http://schemas.microsoft.com/office/powerpoint/2010/main" val="4406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«Финансы 360</a:t>
            </a:r>
            <a:r>
              <a:rPr lang="en-US" dirty="0"/>
              <a:t>º  </a:t>
            </a:r>
            <a:r>
              <a:rPr lang="ru-RU" dirty="0"/>
              <a:t>ПРОФ»</a:t>
            </a:r>
            <a:br>
              <a:rPr lang="ru-RU" dirty="0"/>
            </a:br>
            <a:r>
              <a:rPr lang="ru-RU" dirty="0"/>
              <a:t>перед аналогами</a:t>
            </a:r>
          </a:p>
        </p:txBody>
      </p:sp>
    </p:spTree>
    <p:extLst>
      <p:ext uri="{BB962C8B-B14F-4D97-AF65-F5344CB8AC3E}">
        <p14:creationId xmlns:p14="http://schemas.microsoft.com/office/powerpoint/2010/main" val="292640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Преимущества модуля «Финансы 360°» перед аналогами: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/>
          </p:nvPr>
        </p:nvSpPr>
        <p:spPr>
          <a:xfrm>
            <a:off x="335756" y="2060848"/>
            <a:ext cx="11521281" cy="4103836"/>
          </a:xfrm>
        </p:spPr>
        <p:txBody>
          <a:bodyPr/>
          <a:lstStyle/>
          <a:p>
            <a:r>
              <a:rPr lang="ru-RU" dirty="0"/>
              <a:t>Продукт на рынке с 2014 г., имеет свою проектную команду;</a:t>
            </a:r>
          </a:p>
          <a:p>
            <a:r>
              <a:rPr lang="ru-RU" dirty="0"/>
              <a:t>Отсутствует лицензирование рабочих мест;</a:t>
            </a:r>
          </a:p>
          <a:p>
            <a:r>
              <a:rPr lang="ru-RU" dirty="0"/>
              <a:t>Имеет сертификат «</a:t>
            </a:r>
            <a:r>
              <a:rPr lang="en-US" dirty="0"/>
              <a:t>1C:</a:t>
            </a:r>
            <a:r>
              <a:rPr lang="ru-RU" dirty="0"/>
              <a:t>Совместимо!». Это значит, что продукт:</a:t>
            </a:r>
          </a:p>
          <a:p>
            <a:pPr lvl="1"/>
            <a:r>
              <a:rPr lang="ru-RU" dirty="0"/>
              <a:t>полностью соответствует всем стандартам и требованиям 1С;</a:t>
            </a:r>
          </a:p>
          <a:p>
            <a:pPr lvl="1"/>
            <a:r>
              <a:rPr lang="ru-RU" dirty="0"/>
              <a:t>подтвердил высокое качество исполнения и удобство работы;</a:t>
            </a:r>
          </a:p>
          <a:p>
            <a:pPr lvl="1"/>
            <a:r>
              <a:rPr lang="ru-RU" dirty="0"/>
              <a:t>стабильно и корректно работает с другими программными решениями на базе «1С:Предприятие» (начиная с платформы 8.2.16);</a:t>
            </a:r>
          </a:p>
          <a:p>
            <a:r>
              <a:rPr lang="ru-RU" dirty="0"/>
              <a:t>Адаптируется под Ваши бизнес-процессы;</a:t>
            </a:r>
          </a:p>
        </p:txBody>
      </p:sp>
    </p:spTree>
    <p:extLst>
      <p:ext uri="{BB962C8B-B14F-4D97-AF65-F5344CB8AC3E}">
        <p14:creationId xmlns:p14="http://schemas.microsoft.com/office/powerpoint/2010/main" val="72539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Преимущества модуля «Финансы 360°» перед аналогами: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8"/>
          </p:nvPr>
        </p:nvSpPr>
        <p:spPr>
          <a:xfrm>
            <a:off x="335756" y="1990724"/>
            <a:ext cx="11521281" cy="3959226"/>
          </a:xfrm>
        </p:spPr>
        <p:txBody>
          <a:bodyPr/>
          <a:lstStyle/>
          <a:p>
            <a:r>
              <a:rPr lang="ru-RU" dirty="0"/>
              <a:t>Не требует изменений в основной конфигурации при надстройке на основную учетную систему;</a:t>
            </a:r>
          </a:p>
          <a:p>
            <a:r>
              <a:rPr lang="ru-RU" dirty="0"/>
              <a:t>Не требует выпуска синхронизированного релиза с общей конфигурацией;</a:t>
            </a:r>
          </a:p>
          <a:p>
            <a:r>
              <a:rPr lang="ru-RU" dirty="0"/>
              <a:t>Предоставляет возможность пройти онлайн обучение типовому функционалу;</a:t>
            </a:r>
          </a:p>
          <a:p>
            <a:r>
              <a:rPr lang="ru-RU" dirty="0"/>
              <a:t>Имеет открытый код, что позволяет, при необходимости, вносить изменения в систему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3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Отражение процессов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74374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Создание уникальной бюджетной модели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0A7789-9339-4640-8B70-FDCB340F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609952"/>
            <a:ext cx="9438095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45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013163"/>
      </a:dk1>
      <a:lt1>
        <a:srgbClr val="FFFFFF"/>
      </a:lt1>
      <a:dk2>
        <a:srgbClr val="0E75BE"/>
      </a:dk2>
      <a:lt2>
        <a:srgbClr val="F0F1F5"/>
      </a:lt2>
      <a:accent1>
        <a:srgbClr val="0E75BE"/>
      </a:accent1>
      <a:accent2>
        <a:srgbClr val="EC1D23"/>
      </a:accent2>
      <a:accent3>
        <a:srgbClr val="F0F1F5"/>
      </a:accent3>
      <a:accent4>
        <a:srgbClr val="5B9AD5"/>
      </a:accent4>
      <a:accent5>
        <a:srgbClr val="013163"/>
      </a:accent5>
      <a:accent6>
        <a:srgbClr val="F0F1F5"/>
      </a:accent6>
      <a:hlink>
        <a:srgbClr val="013163"/>
      </a:hlink>
      <a:folHlink>
        <a:srgbClr val="0E75BE"/>
      </a:folHlink>
    </a:clrScheme>
    <a:fontScheme name="Presentation SB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офтБалансбло_шаблон" id="{1EDBC166-912E-A249-8B8E-C042751D601A}" vid="{6E412F95-09A3-8940-A78C-B487CE6960CE}"/>
    </a:ext>
  </a:extLst>
</a:theme>
</file>

<file path=ppt/theme/theme2.xml><?xml version="1.0" encoding="utf-8"?>
<a:theme xmlns:a="http://schemas.openxmlformats.org/drawingml/2006/main" name="Шаблон презентации СофтБаланс">
  <a:themeElements>
    <a:clrScheme name="Другая 87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B0F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2014 16х9" id="{C528A3FB-43B6-44A2-A0FA-1C89EC778FC4}" vid="{D2BD2804-E566-4552-A845-477DB36B2E2B}"/>
    </a:ext>
  </a:extLst>
</a:theme>
</file>

<file path=ppt/theme/theme3.xml><?xml version="1.0" encoding="utf-8"?>
<a:theme xmlns:a="http://schemas.openxmlformats.org/drawingml/2006/main" name="1_Шаблон презентации СофтБаланс">
  <a:themeElements>
    <a:clrScheme name="Другая 87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B0F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2014 16х9" id="{C528A3FB-43B6-44A2-A0FA-1C89EC778FC4}" vid="{D2BD2804-E566-4552-A845-477DB36B2E2B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2014 16х9</Template>
  <TotalTime>19421</TotalTime>
  <Words>1266</Words>
  <Application>Microsoft Office PowerPoint</Application>
  <PresentationFormat>Широкоэкранный</PresentationFormat>
  <Paragraphs>109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Times New Roman</vt:lpstr>
      <vt:lpstr>Tahoma</vt:lpstr>
      <vt:lpstr>Roboto Light</vt:lpstr>
      <vt:lpstr>Verdana</vt:lpstr>
      <vt:lpstr>Arial Black</vt:lpstr>
      <vt:lpstr>Segoe UI</vt:lpstr>
      <vt:lpstr>Roboto</vt:lpstr>
      <vt:lpstr>Roboto Light</vt:lpstr>
      <vt:lpstr>Arial</vt:lpstr>
      <vt:lpstr>Wingdings</vt:lpstr>
      <vt:lpstr>Тема Office</vt:lpstr>
      <vt:lpstr>Шаблон презентации СофтБаланс</vt:lpstr>
      <vt:lpstr>1_Шаблон презентации СофтБаланс</vt:lpstr>
      <vt:lpstr>Презентация PowerPoint</vt:lpstr>
      <vt:lpstr>Где сформировать БДР?</vt:lpstr>
      <vt:lpstr>Презентация PowerPoint</vt:lpstr>
      <vt:lpstr>Презентация PowerPoint</vt:lpstr>
      <vt:lpstr>Преимущества «Финансы 360º  ПРОФ» перед аналогами</vt:lpstr>
      <vt:lpstr>Презентация PowerPoint</vt:lpstr>
      <vt:lpstr>Презентация PowerPoint</vt:lpstr>
      <vt:lpstr>Отражение процессов в системе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Финансы 360 бюджетирование</dc:title>
  <dc:subject>Финансы 360 бюджетирование</dc:subject>
  <dc:creator>ГК СофтБаланс;sb-vnedr.ru</dc:creator>
  <cp:keywords>Финансы 360 бюджетирование</cp:keywords>
  <cp:lastModifiedBy>Руденко Иван</cp:lastModifiedBy>
  <cp:revision>284</cp:revision>
  <cp:lastPrinted>2013-10-28T09:01:24Z</cp:lastPrinted>
  <dcterms:created xsi:type="dcterms:W3CDTF">2017-11-02T12:30:27Z</dcterms:created>
  <dcterms:modified xsi:type="dcterms:W3CDTF">2022-09-28T06:35:09Z</dcterms:modified>
</cp:coreProperties>
</file>